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0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slideLayouts/slideLayout79.xml" ContentType="application/vnd.openxmlformats-officedocument.presentationml.slideLayout+xml"/>
  <Override PartName="/ppt/theme/theme1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3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4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5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6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7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8.xml" ContentType="application/vnd.openxmlformats-officedocument.theme+xml"/>
  <Override PartName="/ppt/slideLayouts/slideLayout126.xml" ContentType="application/vnd.openxmlformats-officedocument.presentationml.slideLayout+xml"/>
  <Override PartName="/ppt/theme/theme19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20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2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22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2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26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27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59" r:id="rId2"/>
    <p:sldMasterId id="2147483766" r:id="rId3"/>
    <p:sldMasterId id="2147483778" r:id="rId4"/>
    <p:sldMasterId id="2147483786" r:id="rId5"/>
    <p:sldMasterId id="2147483788" r:id="rId6"/>
    <p:sldMasterId id="2147483800" r:id="rId7"/>
    <p:sldMasterId id="2147483805" r:id="rId8"/>
    <p:sldMasterId id="2147483813" r:id="rId9"/>
    <p:sldMasterId id="2147483820" r:id="rId10"/>
    <p:sldMasterId id="2147483832" r:id="rId11"/>
    <p:sldMasterId id="2147483840" r:id="rId12"/>
    <p:sldMasterId id="2147483842" r:id="rId13"/>
    <p:sldMasterId id="2147483854" r:id="rId14"/>
    <p:sldMasterId id="2147483859" r:id="rId15"/>
    <p:sldMasterId id="2147483867" r:id="rId16"/>
    <p:sldMasterId id="2147483874" r:id="rId17"/>
    <p:sldMasterId id="2147483886" r:id="rId18"/>
    <p:sldMasterId id="2147483894" r:id="rId19"/>
    <p:sldMasterId id="2147483896" r:id="rId20"/>
    <p:sldMasterId id="2147483908" r:id="rId21"/>
    <p:sldMasterId id="2147483913" r:id="rId22"/>
    <p:sldMasterId id="2147483921" r:id="rId23"/>
    <p:sldMasterId id="2147483928" r:id="rId24"/>
    <p:sldMasterId id="2147483940" r:id="rId25"/>
    <p:sldMasterId id="2147483948" r:id="rId26"/>
    <p:sldMasterId id="2147483950" r:id="rId27"/>
    <p:sldMasterId id="2147483962" r:id="rId28"/>
  </p:sldMasterIdLst>
  <p:notesMasterIdLst>
    <p:notesMasterId r:id="rId67"/>
  </p:notesMasterIdLst>
  <p:handoutMasterIdLst>
    <p:handoutMasterId r:id="rId68"/>
  </p:handoutMasterIdLst>
  <p:sldIdLst>
    <p:sldId id="357" r:id="rId29"/>
    <p:sldId id="259" r:id="rId30"/>
    <p:sldId id="358" r:id="rId31"/>
    <p:sldId id="356" r:id="rId32"/>
    <p:sldId id="301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14" r:id="rId41"/>
    <p:sldId id="315" r:id="rId42"/>
    <p:sldId id="316" r:id="rId43"/>
    <p:sldId id="317" r:id="rId44"/>
    <p:sldId id="318" r:id="rId45"/>
    <p:sldId id="319" r:id="rId46"/>
    <p:sldId id="364" r:id="rId47"/>
    <p:sldId id="303" r:id="rId48"/>
    <p:sldId id="305" r:id="rId49"/>
    <p:sldId id="321" r:id="rId50"/>
    <p:sldId id="322" r:id="rId51"/>
    <p:sldId id="323" r:id="rId52"/>
    <p:sldId id="362" r:id="rId53"/>
    <p:sldId id="325" r:id="rId54"/>
    <p:sldId id="363" r:id="rId55"/>
    <p:sldId id="306" r:id="rId56"/>
    <p:sldId id="308" r:id="rId57"/>
    <p:sldId id="327" r:id="rId58"/>
    <p:sldId id="326" r:id="rId59"/>
    <p:sldId id="328" r:id="rId60"/>
    <p:sldId id="330" r:id="rId61"/>
    <p:sldId id="360" r:id="rId62"/>
    <p:sldId id="332" r:id="rId63"/>
    <p:sldId id="331" r:id="rId64"/>
    <p:sldId id="334" r:id="rId65"/>
    <p:sldId id="333" r:id="rId66"/>
  </p:sldIdLst>
  <p:sldSz cx="9144000" cy="6858000" type="screen4x3"/>
  <p:notesSz cx="6646863" cy="9777413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defRPr b="1" kern="1200">
        <a:solidFill>
          <a:srgbClr val="0066CC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defRPr b="1" kern="1200">
        <a:solidFill>
          <a:srgbClr val="0066CC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defRPr b="1" kern="1200">
        <a:solidFill>
          <a:srgbClr val="0066CC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defRPr b="1" kern="1200">
        <a:solidFill>
          <a:srgbClr val="0066CC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defRPr b="1" kern="1200">
        <a:solidFill>
          <a:srgbClr val="0066C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66C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66C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66C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66C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33CC33"/>
    <a:srgbClr val="CC0099"/>
    <a:srgbClr val="0066FF"/>
    <a:srgbClr val="333399"/>
    <a:srgbClr val="66FF33"/>
    <a:srgbClr val="CCFFFF"/>
    <a:srgbClr val="FFCC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89681" autoAdjust="0"/>
  </p:normalViewPr>
  <p:slideViewPr>
    <p:cSldViewPr>
      <p:cViewPr varScale="1">
        <p:scale>
          <a:sx n="61" d="100"/>
          <a:sy n="6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54" y="-84"/>
      </p:cViewPr>
      <p:guideLst>
        <p:guide orient="horz" pos="3080"/>
        <p:guide pos="209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61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AFC71-E3CA-44B6-A73E-1D2879BCF7A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9E2E049-D51C-43A2-B4DA-D57F27EFC128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rPr>
            <a:t>0NF/UNF</a:t>
          </a:r>
          <a:endParaRPr lang="en-US" sz="1800" b="1" dirty="0">
            <a:solidFill>
              <a:srgbClr val="FF000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DE66C428-A465-4AF3-B123-FD7AB8BAF831}" type="parTrans" cxnId="{572743BC-5BBE-4F20-A421-603D4E35F5F8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4CD1CC0-CCAD-4D86-9E28-516B75BE1E34}" type="sibTrans" cxnId="{572743BC-5BBE-4F20-A421-603D4E35F5F8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3BE6E630-FCD5-4A5B-87FE-626B24149860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rPr>
            <a:t>1NF</a:t>
          </a:r>
          <a:endParaRPr lang="en-US" sz="1800" b="1" dirty="0">
            <a:solidFill>
              <a:srgbClr val="FF000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7440BE28-9CB5-4C53-9A0D-B4242DB87BF5}" type="parTrans" cxnId="{172CE38A-E0B1-4351-B9A1-A0D96136EF6B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A079BDC-F39D-4CBE-B337-FF29B56F3146}" type="sibTrans" cxnId="{172CE38A-E0B1-4351-B9A1-A0D96136EF6B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A7969621-2CD8-4526-A98A-7B2B3FAD4EB9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rPr>
            <a:t>2NF</a:t>
          </a:r>
          <a:endParaRPr lang="en-US" sz="1800" b="1" dirty="0">
            <a:solidFill>
              <a:srgbClr val="FF000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A95132EF-C163-488E-AEF3-5086F1E6E88B}" type="parTrans" cxnId="{E046429E-6317-4B0C-A781-B55A33428A3E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D7ABB5A-78E6-4619-8322-A64D0524EB54}" type="sibTrans" cxnId="{E046429E-6317-4B0C-A781-B55A33428A3E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30BDB91-9CF7-4A44-B0CB-5CAE8ED378A0}">
      <dgm:prSet custT="1"/>
      <dgm:spPr/>
      <dgm:t>
        <a:bodyPr/>
        <a:lstStyle/>
        <a:p>
          <a:pPr rtl="0"/>
          <a:r>
            <a:rPr lang="en-GB" sz="1800" b="1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rPr>
            <a:t>3NF</a:t>
          </a:r>
          <a:endParaRPr lang="en-US" sz="1800" b="1" dirty="0">
            <a:solidFill>
              <a:srgbClr val="FF0000"/>
            </a:solidFill>
            <a:latin typeface="+mn-lt"/>
            <a:ea typeface="Verdana" pitchFamily="34" charset="0"/>
            <a:cs typeface="Verdana" pitchFamily="34" charset="0"/>
          </a:endParaRPr>
        </a:p>
      </dgm:t>
    </dgm:pt>
    <dgm:pt modelId="{61BBC099-D3AF-4AB3-8D35-08F9AEFD83B3}" type="parTrans" cxnId="{875FE35D-6D99-43AE-9624-8364C8EA50F1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162A60D8-DBE0-48A0-A770-3116FADBBB42}" type="sibTrans" cxnId="{875FE35D-6D99-43AE-9624-8364C8EA50F1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CDBDAAB-D86E-4DF9-9481-2243430F1526}" type="pres">
      <dgm:prSet presAssocID="{F17AFC71-E3CA-44B6-A73E-1D2879BCF7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3C3728-22B9-4837-BD2E-8C91CDD1F648}" type="pres">
      <dgm:prSet presAssocID="{29E2E049-D51C-43A2-B4DA-D57F27EFC12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1BD8C-928D-4D6B-9840-531209D95786}" type="pres">
      <dgm:prSet presAssocID="{24CD1CC0-CCAD-4D86-9E28-516B75BE1E34}" presName="spacer" presStyleCnt="0"/>
      <dgm:spPr/>
      <dgm:t>
        <a:bodyPr/>
        <a:lstStyle/>
        <a:p>
          <a:endParaRPr lang="en-US"/>
        </a:p>
      </dgm:t>
    </dgm:pt>
    <dgm:pt modelId="{0B120772-0BE1-475F-8267-D1D278C98509}" type="pres">
      <dgm:prSet presAssocID="{3BE6E630-FCD5-4A5B-87FE-626B2414986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DC88D-43A1-4AA9-B96A-DE7F2F134C23}" type="pres">
      <dgm:prSet presAssocID="{2A079BDC-F39D-4CBE-B337-FF29B56F3146}" presName="spacer" presStyleCnt="0"/>
      <dgm:spPr/>
      <dgm:t>
        <a:bodyPr/>
        <a:lstStyle/>
        <a:p>
          <a:endParaRPr lang="en-US"/>
        </a:p>
      </dgm:t>
    </dgm:pt>
    <dgm:pt modelId="{21035204-A49E-4E7D-A02C-A487D840750C}" type="pres">
      <dgm:prSet presAssocID="{A7969621-2CD8-4526-A98A-7B2B3FAD4EB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301BF-7A05-4466-95BC-29E50CD60B75}" type="pres">
      <dgm:prSet presAssocID="{0D7ABB5A-78E6-4619-8322-A64D0524EB54}" presName="spacer" presStyleCnt="0"/>
      <dgm:spPr/>
      <dgm:t>
        <a:bodyPr/>
        <a:lstStyle/>
        <a:p>
          <a:endParaRPr lang="en-US"/>
        </a:p>
      </dgm:t>
    </dgm:pt>
    <dgm:pt modelId="{2F422C9E-309F-4F95-BD76-70B91D75F8D5}" type="pres">
      <dgm:prSet presAssocID="{430BDB91-9CF7-4A44-B0CB-5CAE8ED378A0}" presName="parentText" presStyleLbl="node1" presStyleIdx="3" presStyleCnt="4" custLinFactY="1691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5FE35D-6D99-43AE-9624-8364C8EA50F1}" srcId="{F17AFC71-E3CA-44B6-A73E-1D2879BCF7AA}" destId="{430BDB91-9CF7-4A44-B0CB-5CAE8ED378A0}" srcOrd="3" destOrd="0" parTransId="{61BBC099-D3AF-4AB3-8D35-08F9AEFD83B3}" sibTransId="{162A60D8-DBE0-48A0-A770-3116FADBBB42}"/>
    <dgm:cxn modelId="{5ACE1763-03F1-49C9-8CFE-DAAD1C1E6979}" type="presOf" srcId="{29E2E049-D51C-43A2-B4DA-D57F27EFC128}" destId="{EE3C3728-22B9-4837-BD2E-8C91CDD1F648}" srcOrd="0" destOrd="0" presId="urn:microsoft.com/office/officeart/2005/8/layout/vList2"/>
    <dgm:cxn modelId="{B6C18BD6-CAC9-4C5A-B13F-A1B209C7D4A4}" type="presOf" srcId="{3BE6E630-FCD5-4A5B-87FE-626B24149860}" destId="{0B120772-0BE1-475F-8267-D1D278C98509}" srcOrd="0" destOrd="0" presId="urn:microsoft.com/office/officeart/2005/8/layout/vList2"/>
    <dgm:cxn modelId="{CAC375D0-86AB-4577-8565-6237366B3735}" type="presOf" srcId="{430BDB91-9CF7-4A44-B0CB-5CAE8ED378A0}" destId="{2F422C9E-309F-4F95-BD76-70B91D75F8D5}" srcOrd="0" destOrd="0" presId="urn:microsoft.com/office/officeart/2005/8/layout/vList2"/>
    <dgm:cxn modelId="{172CE38A-E0B1-4351-B9A1-A0D96136EF6B}" srcId="{F17AFC71-E3CA-44B6-A73E-1D2879BCF7AA}" destId="{3BE6E630-FCD5-4A5B-87FE-626B24149860}" srcOrd="1" destOrd="0" parTransId="{7440BE28-9CB5-4C53-9A0D-B4242DB87BF5}" sibTransId="{2A079BDC-F39D-4CBE-B337-FF29B56F3146}"/>
    <dgm:cxn modelId="{572743BC-5BBE-4F20-A421-603D4E35F5F8}" srcId="{F17AFC71-E3CA-44B6-A73E-1D2879BCF7AA}" destId="{29E2E049-D51C-43A2-B4DA-D57F27EFC128}" srcOrd="0" destOrd="0" parTransId="{DE66C428-A465-4AF3-B123-FD7AB8BAF831}" sibTransId="{24CD1CC0-CCAD-4D86-9E28-516B75BE1E34}"/>
    <dgm:cxn modelId="{E046429E-6317-4B0C-A781-B55A33428A3E}" srcId="{F17AFC71-E3CA-44B6-A73E-1D2879BCF7AA}" destId="{A7969621-2CD8-4526-A98A-7B2B3FAD4EB9}" srcOrd="2" destOrd="0" parTransId="{A95132EF-C163-488E-AEF3-5086F1E6E88B}" sibTransId="{0D7ABB5A-78E6-4619-8322-A64D0524EB54}"/>
    <dgm:cxn modelId="{A29A75C1-5327-4F19-9D48-F73A0A2CC20E}" type="presOf" srcId="{A7969621-2CD8-4526-A98A-7B2B3FAD4EB9}" destId="{21035204-A49E-4E7D-A02C-A487D840750C}" srcOrd="0" destOrd="0" presId="urn:microsoft.com/office/officeart/2005/8/layout/vList2"/>
    <dgm:cxn modelId="{4AE7DA0B-0258-4FEA-AD66-AA8B12F90951}" type="presOf" srcId="{F17AFC71-E3CA-44B6-A73E-1D2879BCF7AA}" destId="{7CDBDAAB-D86E-4DF9-9481-2243430F1526}" srcOrd="0" destOrd="0" presId="urn:microsoft.com/office/officeart/2005/8/layout/vList2"/>
    <dgm:cxn modelId="{EE2740A3-BA54-449B-9468-2A21BAF53828}" type="presParOf" srcId="{7CDBDAAB-D86E-4DF9-9481-2243430F1526}" destId="{EE3C3728-22B9-4837-BD2E-8C91CDD1F648}" srcOrd="0" destOrd="0" presId="urn:microsoft.com/office/officeart/2005/8/layout/vList2"/>
    <dgm:cxn modelId="{2D4CEA17-17F3-4E41-BDB6-C980AF1D31F1}" type="presParOf" srcId="{7CDBDAAB-D86E-4DF9-9481-2243430F1526}" destId="{64B1BD8C-928D-4D6B-9840-531209D95786}" srcOrd="1" destOrd="0" presId="urn:microsoft.com/office/officeart/2005/8/layout/vList2"/>
    <dgm:cxn modelId="{7E8E057D-8A9C-44AF-BD01-57F0D85FF9EC}" type="presParOf" srcId="{7CDBDAAB-D86E-4DF9-9481-2243430F1526}" destId="{0B120772-0BE1-475F-8267-D1D278C98509}" srcOrd="2" destOrd="0" presId="urn:microsoft.com/office/officeart/2005/8/layout/vList2"/>
    <dgm:cxn modelId="{2B9F1E2F-03DA-4B6A-9A5B-A1ADC2B98D4F}" type="presParOf" srcId="{7CDBDAAB-D86E-4DF9-9481-2243430F1526}" destId="{694DC88D-43A1-4AA9-B96A-DE7F2F134C23}" srcOrd="3" destOrd="0" presId="urn:microsoft.com/office/officeart/2005/8/layout/vList2"/>
    <dgm:cxn modelId="{D13EC228-7EFC-467A-AF3E-2DE3DB3D7152}" type="presParOf" srcId="{7CDBDAAB-D86E-4DF9-9481-2243430F1526}" destId="{21035204-A49E-4E7D-A02C-A487D840750C}" srcOrd="4" destOrd="0" presId="urn:microsoft.com/office/officeart/2005/8/layout/vList2"/>
    <dgm:cxn modelId="{4D54204A-AEFB-41A0-832C-329D550D7F63}" type="presParOf" srcId="{7CDBDAAB-D86E-4DF9-9481-2243430F1526}" destId="{3FD301BF-7A05-4466-95BC-29E50CD60B75}" srcOrd="5" destOrd="0" presId="urn:microsoft.com/office/officeart/2005/8/layout/vList2"/>
    <dgm:cxn modelId="{90D35C47-C7F4-4A24-BAC3-7E92B6457C8A}" type="presParOf" srcId="{7CDBDAAB-D86E-4DF9-9481-2243430F1526}" destId="{2F422C9E-309F-4F95-BD76-70B91D75F8D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C3728-22B9-4837-BD2E-8C91CDD1F648}">
      <dsp:nvSpPr>
        <dsp:cNvPr id="0" name=""/>
        <dsp:cNvSpPr/>
      </dsp:nvSpPr>
      <dsp:spPr>
        <a:xfrm>
          <a:off x="0" y="257"/>
          <a:ext cx="1524000" cy="371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rPr>
            <a:t>0NF/UNF</a:t>
          </a:r>
          <a:endParaRPr lang="en-US" sz="1800" b="1" kern="1200" dirty="0">
            <a:solidFill>
              <a:srgbClr val="FF0000"/>
            </a:solidFill>
            <a:latin typeface="+mn-lt"/>
            <a:ea typeface="Verdana" pitchFamily="34" charset="0"/>
            <a:cs typeface="Verdana" pitchFamily="34" charset="0"/>
          </a:endParaRPr>
        </a:p>
      </dsp:txBody>
      <dsp:txXfrm>
        <a:off x="18140" y="18397"/>
        <a:ext cx="1487720" cy="335320"/>
      </dsp:txXfrm>
    </dsp:sp>
    <dsp:sp modelId="{0B120772-0BE1-475F-8267-D1D278C98509}">
      <dsp:nvSpPr>
        <dsp:cNvPr id="0" name=""/>
        <dsp:cNvSpPr/>
      </dsp:nvSpPr>
      <dsp:spPr>
        <a:xfrm>
          <a:off x="0" y="384218"/>
          <a:ext cx="1524000" cy="371600"/>
        </a:xfrm>
        <a:prstGeom prst="roundRect">
          <a:avLst/>
        </a:prstGeom>
        <a:solidFill>
          <a:schemeClr val="accent5">
            <a:hueOff val="-1003625"/>
            <a:satOff val="5210"/>
            <a:lumOff val="37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rPr>
            <a:t>1NF</a:t>
          </a:r>
          <a:endParaRPr lang="en-US" sz="1800" b="1" kern="1200" dirty="0">
            <a:solidFill>
              <a:srgbClr val="FF0000"/>
            </a:solidFill>
            <a:latin typeface="+mn-lt"/>
            <a:ea typeface="Verdana" pitchFamily="34" charset="0"/>
            <a:cs typeface="Verdana" pitchFamily="34" charset="0"/>
          </a:endParaRPr>
        </a:p>
      </dsp:txBody>
      <dsp:txXfrm>
        <a:off x="18140" y="402358"/>
        <a:ext cx="1487720" cy="335320"/>
      </dsp:txXfrm>
    </dsp:sp>
    <dsp:sp modelId="{21035204-A49E-4E7D-A02C-A487D840750C}">
      <dsp:nvSpPr>
        <dsp:cNvPr id="0" name=""/>
        <dsp:cNvSpPr/>
      </dsp:nvSpPr>
      <dsp:spPr>
        <a:xfrm>
          <a:off x="0" y="768180"/>
          <a:ext cx="1524000" cy="371600"/>
        </a:xfrm>
        <a:prstGeom prst="roundRect">
          <a:avLst/>
        </a:prstGeom>
        <a:solidFill>
          <a:schemeClr val="accent5">
            <a:hueOff val="-2007249"/>
            <a:satOff val="10421"/>
            <a:lumOff val="75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rPr>
            <a:t>2NF</a:t>
          </a:r>
          <a:endParaRPr lang="en-US" sz="1800" b="1" kern="1200" dirty="0">
            <a:solidFill>
              <a:srgbClr val="FF0000"/>
            </a:solidFill>
            <a:latin typeface="+mn-lt"/>
            <a:ea typeface="Verdana" pitchFamily="34" charset="0"/>
            <a:cs typeface="Verdana" pitchFamily="34" charset="0"/>
          </a:endParaRPr>
        </a:p>
      </dsp:txBody>
      <dsp:txXfrm>
        <a:off x="18140" y="786320"/>
        <a:ext cx="1487720" cy="335320"/>
      </dsp:txXfrm>
    </dsp:sp>
    <dsp:sp modelId="{2F422C9E-309F-4F95-BD76-70B91D75F8D5}">
      <dsp:nvSpPr>
        <dsp:cNvPr id="0" name=""/>
        <dsp:cNvSpPr/>
      </dsp:nvSpPr>
      <dsp:spPr>
        <a:xfrm>
          <a:off x="0" y="1152399"/>
          <a:ext cx="1524000" cy="371600"/>
        </a:xfrm>
        <a:prstGeom prst="roundRect">
          <a:avLst/>
        </a:prstGeom>
        <a:solidFill>
          <a:schemeClr val="accent5">
            <a:hueOff val="-3010874"/>
            <a:satOff val="15631"/>
            <a:lumOff val="1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FF0000"/>
              </a:solidFill>
              <a:latin typeface="+mn-lt"/>
              <a:ea typeface="Verdana" pitchFamily="34" charset="0"/>
              <a:cs typeface="Verdana" pitchFamily="34" charset="0"/>
            </a:rPr>
            <a:t>3NF</a:t>
          </a:r>
          <a:endParaRPr lang="en-US" sz="1800" b="1" kern="1200" dirty="0">
            <a:solidFill>
              <a:srgbClr val="FF0000"/>
            </a:solidFill>
            <a:latin typeface="+mn-lt"/>
            <a:ea typeface="Verdana" pitchFamily="34" charset="0"/>
            <a:cs typeface="Verdana" pitchFamily="34" charset="0"/>
          </a:endParaRPr>
        </a:p>
      </dsp:txBody>
      <dsp:txXfrm>
        <a:off x="18140" y="1170539"/>
        <a:ext cx="1487720" cy="335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AB363AA1-3E13-4E9D-8F2D-4082195AFD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31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3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1063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3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5025"/>
            <a:ext cx="5316537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E1ED057E-EB4A-4AA2-B190-15A63E6ABB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62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ms-MY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66035-0B0C-4246-A499-2FC2F7050826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BE3DA-D18F-422A-B154-04C259A4BCF9}" type="slidenum">
              <a:rPr lang="en-US"/>
              <a:pPr/>
              <a:t>31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52488"/>
            <a:ext cx="4570413" cy="3427412"/>
          </a:xfrm>
          <a:ln w="12700" cap="flat"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635500"/>
            <a:ext cx="4821237" cy="4119563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7B416-DC38-4376-943D-166A97623E8F}" type="slidenum">
              <a:rPr lang="en-US"/>
              <a:pPr/>
              <a:t>2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52488"/>
            <a:ext cx="4570413" cy="3427412"/>
          </a:xfrm>
          <a:ln w="12700" cap="flat"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635500"/>
            <a:ext cx="4821237" cy="4119563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570BB-A34F-44DB-8D66-484E6C474EA5}" type="slidenum">
              <a:rPr lang="en-US"/>
              <a:pPr/>
              <a:t>4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52488"/>
            <a:ext cx="4570413" cy="3427412"/>
          </a:xfrm>
          <a:ln w="12700" cap="flat"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635500"/>
            <a:ext cx="4821237" cy="4119563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6ED1F-F08D-4DE9-BB5D-DBB2AAD6DE3E}" type="slidenum">
              <a:rPr lang="en-US"/>
              <a:pPr/>
              <a:t>5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52488"/>
            <a:ext cx="4570413" cy="3427412"/>
          </a:xfrm>
          <a:ln w="12700" cap="flat"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635500"/>
            <a:ext cx="4821237" cy="4119563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15378-4BE5-4E0B-8997-DCB2BCF39AA4}" type="slidenum">
              <a:rPr lang="en-US"/>
              <a:pPr/>
              <a:t>20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52488"/>
            <a:ext cx="4570413" cy="3427412"/>
          </a:xfrm>
          <a:ln w="12700" cap="flat"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635500"/>
            <a:ext cx="4821237" cy="4119563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04964-F996-4C4D-BA17-C43602A3D261}" type="slidenum">
              <a:rPr lang="en-US"/>
              <a:pPr/>
              <a:t>21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52488"/>
            <a:ext cx="4570413" cy="3427412"/>
          </a:xfrm>
          <a:ln w="12700" cap="flat"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635500"/>
            <a:ext cx="4821237" cy="4119563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02D19-9109-4B22-B7E2-451E37F62F97}" type="slidenum">
              <a:rPr lang="en-US"/>
              <a:pPr/>
              <a:t>28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52488"/>
            <a:ext cx="4570413" cy="3427412"/>
          </a:xfrm>
          <a:ln w="12700" cap="flat"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635500"/>
            <a:ext cx="4821237" cy="4119563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71AF5-43CD-45F1-86C5-90B1ED5AA350}" type="slidenum">
              <a:rPr lang="en-US"/>
              <a:pPr/>
              <a:t>29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52488"/>
            <a:ext cx="4570413" cy="3427412"/>
          </a:xfrm>
          <a:ln w="12700" cap="flat"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635500"/>
            <a:ext cx="4821237" cy="4119563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1619F-94DD-4979-AEA8-0A0EE35135A2}" type="slidenum">
              <a:rPr lang="en-US"/>
              <a:pPr/>
              <a:t>30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52488"/>
            <a:ext cx="4570413" cy="3427412"/>
          </a:xfrm>
          <a:ln w="12700" cap="flat"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635500"/>
            <a:ext cx="4821237" cy="4119563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2D1F239-A8DA-44BE-AE81-13D313E29323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AA59D0-B495-449C-A179-085BEB516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92F51A-F077-4E75-A507-B3D53A195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D68BCA-8A67-4DC7-B7FE-14E486B9E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8/28/2012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686C6-A7ED-4880-AB06-B010AF5C4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2D1F239-A8DA-44BE-AE81-13D313E29323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AA59D0-B495-449C-A179-085BEB516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4DF3E00-94B8-4903-BDA6-CE1D26181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92F51A-F077-4E75-A507-B3D53A195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A7682-45B5-4B60-9B60-C66ACACE5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A695-918E-4570-A1B0-694F986CA188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074B-6FDF-4A98-AC8E-E8546634BD8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7F00-B2E2-4995-93D4-E1039413DB51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4B2DE-4069-4962-B44D-4CA710DDB2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4DF3E00-94B8-4903-BDA6-CE1D26181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6DDC-3857-45D1-9B47-187FD9ACC76D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8BAB-0864-48D5-B641-0C9C3C7EB5C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2797-C7F9-410B-A711-1F41BBDFCB4D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823B-B6FD-46C1-AB0E-2D85DFC102D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00AA-F7D1-445B-864C-C721A0D49233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4C16-F7FC-45BE-BC43-E9C129DDB5C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2A0F-3607-4CD8-8A40-921970167957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3D0A-C49A-4B42-989C-6A1EE0826B4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E0ED-AA07-4D2B-8744-DD4C787E4B32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8ED0-FA51-4D2B-8EE7-405AC313A78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20E9-D3C7-40A4-824C-E872786B87C6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DDB8-2A4B-4916-974C-870DCE5E742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68D7-16C7-4270-A33B-BF69B5FA5B80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F91E-296A-4DD8-8868-1F0DB5F4002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4E2D-B916-4004-A453-16254BFE6B81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E9-4B82-47B5-A6DA-94EC6736784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EA7D-9217-49E0-A9CB-D850FDFE10A8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FCEF-869F-4A73-8746-0F5F840CD4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92F51A-F077-4E75-A507-B3D53A195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8/28/2012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686C6-A7ED-4880-AB06-B010AF5C4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2D1F239-A8DA-44BE-AE81-13D313E29323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AA59D0-B495-449C-A179-085BEB516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4DF3E00-94B8-4903-BDA6-CE1D26181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92F51A-F077-4E75-A507-B3D53A195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A7682-45B5-4B60-9B60-C66ACACE5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A695-918E-4570-A1B0-694F986CA188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074B-6FDF-4A98-AC8E-E8546634BD8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7F00-B2E2-4995-93D4-E1039413DB51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4B2DE-4069-4962-B44D-4CA710DDB2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6DDC-3857-45D1-9B47-187FD9ACC76D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8BAB-0864-48D5-B641-0C9C3C7EB5C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A7682-45B5-4B60-9B60-C66ACACE5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2797-C7F9-410B-A711-1F41BBDFCB4D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823B-B6FD-46C1-AB0E-2D85DFC102D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00AA-F7D1-445B-864C-C721A0D49233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4C16-F7FC-45BE-BC43-E9C129DDB5C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2A0F-3607-4CD8-8A40-921970167957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3D0A-C49A-4B42-989C-6A1EE0826B4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E0ED-AA07-4D2B-8744-DD4C787E4B32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8ED0-FA51-4D2B-8EE7-405AC313A78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20E9-D3C7-40A4-824C-E872786B87C6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DDB8-2A4B-4916-974C-870DCE5E742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68D7-16C7-4270-A33B-BF69B5FA5B80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F91E-296A-4DD8-8868-1F0DB5F4002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4E2D-B916-4004-A453-16254BFE6B81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E9-4B82-47B5-A6DA-94EC6736784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EA7D-9217-49E0-A9CB-D850FDFE10A8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FCEF-869F-4A73-8746-0F5F840CD4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A695-918E-4570-A1B0-694F986CA188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074B-6FDF-4A98-AC8E-E8546634BD8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.JPG"/>
          <p:cNvPicPr>
            <a:picLocks noChangeAspect="1"/>
          </p:cNvPicPr>
          <p:nvPr userDrawn="1"/>
        </p:nvPicPr>
        <p:blipFill>
          <a:blip r:embed="rId2" cstate="print"/>
          <a:srcRect r="90000" b="25000"/>
          <a:stretch>
            <a:fillRect/>
          </a:stretch>
        </p:blipFill>
        <p:spPr>
          <a:xfrm flipH="1">
            <a:off x="7924800" y="357166"/>
            <a:ext cx="1219200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39840"/>
            <a:ext cx="1981200" cy="365760"/>
          </a:xfrm>
          <a:prstGeom prst="rect">
            <a:avLst/>
          </a:prstGeom>
        </p:spPr>
        <p:txBody>
          <a:bodyPr/>
          <a:lstStyle>
            <a:lvl1pPr algn="r">
              <a:defRPr sz="1600" b="0">
                <a:solidFill>
                  <a:schemeClr val="tx1"/>
                </a:solidFill>
              </a:defRPr>
            </a:lvl1pPr>
          </a:lstStyle>
          <a:p>
            <a:fld id="{A8AA59D0-B495-449C-A179-085BEB516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56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227F9C-A134-4295-9B98-EAE6B94B2C76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8CDE26-E45F-431C-A7C7-65B6C165F5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2758"/>
      </p:ext>
    </p:extLst>
  </p:cSld>
  <p:clrMapOvr>
    <a:masterClrMapping/>
  </p:clrMapOvr>
  <p:transition>
    <p:fade/>
  </p:transition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8/28/2012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686C6-A7ED-4880-AB06-B010AF5C4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AA59D0-B495-449C-A179-085BEB516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4DF3E00-94B8-4903-BDA6-CE1D26181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92F51A-F077-4E75-A507-B3D53A195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D68BCA-8A67-4DC7-B7FE-14E486B9E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7F00-B2E2-4995-93D4-E1039413DB51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4B2DE-4069-4962-B44D-4CA710DDB2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8/28/2012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686C6-A7ED-4880-AB06-B010AF5C4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2D1F239-A8DA-44BE-AE81-13D313E29323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AA59D0-B495-449C-A179-085BEB516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4DF3E00-94B8-4903-BDA6-CE1D26181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92F51A-F077-4E75-A507-B3D53A195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A7682-45B5-4B60-9B60-C66ACACE5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A695-918E-4570-A1B0-694F986CA188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074B-6FDF-4A98-AC8E-E8546634BD8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7F00-B2E2-4995-93D4-E1039413DB51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4B2DE-4069-4962-B44D-4CA710DDB2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6DDC-3857-45D1-9B47-187FD9ACC76D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8BAB-0864-48D5-B641-0C9C3C7EB5C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2797-C7F9-410B-A711-1F41BBDFCB4D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823B-B6FD-46C1-AB0E-2D85DFC102D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00AA-F7D1-445B-864C-C721A0D49233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4C16-F7FC-45BE-BC43-E9C129DDB5C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6DDC-3857-45D1-9B47-187FD9ACC76D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8BAB-0864-48D5-B641-0C9C3C7EB5C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2A0F-3607-4CD8-8A40-921970167957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3D0A-C49A-4B42-989C-6A1EE0826B4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E0ED-AA07-4D2B-8744-DD4C787E4B32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8ED0-FA51-4D2B-8EE7-405AC313A78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20E9-D3C7-40A4-824C-E872786B87C6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DDB8-2A4B-4916-974C-870DCE5E742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68D7-16C7-4270-A33B-BF69B5FA5B80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F91E-296A-4DD8-8868-1F0DB5F4002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4E2D-B916-4004-A453-16254BFE6B81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E9-4B82-47B5-A6DA-94EC6736784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EA7D-9217-49E0-A9CB-D850FDFE10A8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FCEF-869F-4A73-8746-0F5F840CD4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8/28/2012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686C6-A7ED-4880-AB06-B010AF5C4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2D1F239-A8DA-44BE-AE81-13D313E29323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AA59D0-B495-449C-A179-085BEB516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2797-C7F9-410B-A711-1F41BBDFCB4D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823B-B6FD-46C1-AB0E-2D85DFC102D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4DF3E00-94B8-4903-BDA6-CE1D26181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92F51A-F077-4E75-A507-B3D53A195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A7682-45B5-4B60-9B60-C66ACACE5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8/28/2012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686C6-A7ED-4880-AB06-B010AF5C4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AA59D0-B495-449C-A179-085BEB516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A695-918E-4570-A1B0-694F986CA188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074B-6FDF-4A98-AC8E-E8546634BD8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7F00-B2E2-4995-93D4-E1039413DB51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4B2DE-4069-4962-B44D-4CA710DDB2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6DDC-3857-45D1-9B47-187FD9ACC76D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8BAB-0864-48D5-B641-0C9C3C7EB5C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2797-C7F9-410B-A711-1F41BBDFCB4D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823B-B6FD-46C1-AB0E-2D85DFC102D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00AA-F7D1-445B-864C-C721A0D49233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4C16-F7FC-45BE-BC43-E9C129DDB5C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00AA-F7D1-445B-864C-C721A0D49233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4C16-F7FC-45BE-BC43-E9C129DDB5C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2A0F-3607-4CD8-8A40-921970167957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3D0A-C49A-4B42-989C-6A1EE0826B4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E0ED-AA07-4D2B-8744-DD4C787E4B32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8ED0-FA51-4D2B-8EE7-405AC313A78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20E9-D3C7-40A4-824C-E872786B87C6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DDB8-2A4B-4916-974C-870DCE5E742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68D7-16C7-4270-A33B-BF69B5FA5B80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F91E-296A-4DD8-8868-1F0DB5F4002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4E2D-B916-4004-A453-16254BFE6B81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E9-4B82-47B5-A6DA-94EC6736784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EA7D-9217-49E0-A9CB-D850FDFE10A8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FCEF-869F-4A73-8746-0F5F840CD4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.JPG"/>
          <p:cNvPicPr>
            <a:picLocks noChangeAspect="1"/>
          </p:cNvPicPr>
          <p:nvPr userDrawn="1"/>
        </p:nvPicPr>
        <p:blipFill>
          <a:blip r:embed="rId2" cstate="print"/>
          <a:srcRect r="90000" b="25000"/>
          <a:stretch>
            <a:fillRect/>
          </a:stretch>
        </p:blipFill>
        <p:spPr>
          <a:xfrm flipH="1">
            <a:off x="7924800" y="357166"/>
            <a:ext cx="1219200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39840"/>
            <a:ext cx="1981200" cy="365760"/>
          </a:xfrm>
          <a:prstGeom prst="rect">
            <a:avLst/>
          </a:prstGeom>
        </p:spPr>
        <p:txBody>
          <a:bodyPr/>
          <a:lstStyle>
            <a:lvl1pPr algn="r">
              <a:defRPr sz="1600" b="0">
                <a:solidFill>
                  <a:schemeClr val="tx1"/>
                </a:solidFill>
              </a:defRPr>
            </a:lvl1pPr>
          </a:lstStyle>
          <a:p>
            <a:fld id="{A8AA59D0-B495-449C-A179-085BEB516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56760"/>
          </a:xfrm>
          <a:prstGeom prst="rect">
            <a:avLst/>
          </a:prstGeom>
        </p:spPr>
        <p:txBody>
          <a:bodyPr/>
          <a:lstStyle>
            <a:lvl1pPr algn="just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2A0F-3607-4CD8-8A40-921970167957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3D0A-C49A-4B42-989C-6A1EE0826B4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227F9C-A134-4295-9B98-EAE6B94B2C76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8CDE26-E45F-431C-A7C7-65B6C165F5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2758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E0ED-AA07-4D2B-8744-DD4C787E4B32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8ED0-FA51-4D2B-8EE7-405AC313A78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20E9-D3C7-40A4-824C-E872786B87C6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DDB8-2A4B-4916-974C-870DCE5E742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68D7-16C7-4270-A33B-BF69B5FA5B80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F91E-296A-4DD8-8868-1F0DB5F4002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4E2D-B916-4004-A453-16254BFE6B81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E9-4B82-47B5-A6DA-94EC6736784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EA7D-9217-49E0-A9CB-D850FDFE10A8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FCEF-869F-4A73-8746-0F5F840CD4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8/28/2012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686C6-A7ED-4880-AB06-B010AF5C4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2D1F239-A8DA-44BE-AE81-13D313E29323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AA59D0-B495-449C-A179-085BEB516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4DF3E00-94B8-4903-BDA6-CE1D26181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8/28/2012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686C6-A7ED-4880-AB06-B010AF5C4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92F51A-F077-4E75-A507-B3D53A195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A7682-45B5-4B60-9B60-C66ACACE5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A695-918E-4570-A1B0-694F986CA188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074B-6FDF-4A98-AC8E-E8546634BD8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7F00-B2E2-4995-93D4-E1039413DB51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4B2DE-4069-4962-B44D-4CA710DDB2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6DDC-3857-45D1-9B47-187FD9ACC76D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8BAB-0864-48D5-B641-0C9C3C7EB5C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2797-C7F9-410B-A711-1F41BBDFCB4D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823B-B6FD-46C1-AB0E-2D85DFC102D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00AA-F7D1-445B-864C-C721A0D49233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4C16-F7FC-45BE-BC43-E9C129DDB5C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2A0F-3607-4CD8-8A40-921970167957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3D0A-C49A-4B42-989C-6A1EE0826B4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E0ED-AA07-4D2B-8744-DD4C787E4B32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8ED0-FA51-4D2B-8EE7-405AC313A78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AA59D0-B495-449C-A179-085BEB516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20E9-D3C7-40A4-824C-E872786B87C6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DDB8-2A4B-4916-974C-870DCE5E742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68D7-16C7-4270-A33B-BF69B5FA5B80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F91E-296A-4DD8-8868-1F0DB5F4002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4E2D-B916-4004-A453-16254BFE6B81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E9-4B82-47B5-A6DA-94EC6736784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EA7D-9217-49E0-A9CB-D850FDFE10A8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FCEF-869F-4A73-8746-0F5F840CD4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.JPG"/>
          <p:cNvPicPr>
            <a:picLocks noChangeAspect="1"/>
          </p:cNvPicPr>
          <p:nvPr userDrawn="1"/>
        </p:nvPicPr>
        <p:blipFill>
          <a:blip r:embed="rId2" cstate="print"/>
          <a:srcRect r="90000" b="25000"/>
          <a:stretch>
            <a:fillRect/>
          </a:stretch>
        </p:blipFill>
        <p:spPr>
          <a:xfrm flipH="1">
            <a:off x="7924800" y="357166"/>
            <a:ext cx="1219200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39840"/>
            <a:ext cx="1981200" cy="365760"/>
          </a:xfrm>
          <a:prstGeom prst="rect">
            <a:avLst/>
          </a:prstGeom>
        </p:spPr>
        <p:txBody>
          <a:bodyPr/>
          <a:lstStyle>
            <a:lvl1pPr algn="r">
              <a:defRPr sz="1600" b="0">
                <a:solidFill>
                  <a:schemeClr val="tx1"/>
                </a:solidFill>
              </a:defRPr>
            </a:lvl1pPr>
          </a:lstStyle>
          <a:p>
            <a:fld id="{A8AA59D0-B495-449C-A179-085BEB516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56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227F9C-A134-4295-9B98-EAE6B94B2C76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8CDE26-E45F-431C-A7C7-65B6C165F5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2758"/>
      </p:ext>
    </p:extLst>
  </p:cSld>
  <p:clrMapOvr>
    <a:masterClrMapping/>
  </p:clrMapOvr>
  <p:transition>
    <p:fade/>
  </p:transition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4DF3E00-94B8-4903-BDA6-CE1D26181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8/28/2012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686C6-A7ED-4880-AB06-B010AF5C4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AA59D0-B495-449C-A179-085BEB516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4DF3E00-94B8-4903-BDA6-CE1D26181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92F51A-F077-4E75-A507-B3D53A195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D68BCA-8A67-4DC7-B7FE-14E486B9E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8/28/2012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686C6-A7ED-4880-AB06-B010AF5C4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2D1F239-A8DA-44BE-AE81-13D313E29323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AA59D0-B495-449C-A179-085BEB516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4DF3E00-94B8-4903-BDA6-CE1D26181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92F51A-F077-4E75-A507-B3D53A195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92F51A-F077-4E75-A507-B3D53A195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A7682-45B5-4B60-9B60-C66ACACE5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A695-918E-4570-A1B0-694F986CA188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074B-6FDF-4A98-AC8E-E8546634BD8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7F00-B2E2-4995-93D4-E1039413DB51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4B2DE-4069-4962-B44D-4CA710DDB2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6DDC-3857-45D1-9B47-187FD9ACC76D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8BAB-0864-48D5-B641-0C9C3C7EB5C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2797-C7F9-410B-A711-1F41BBDFCB4D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823B-B6FD-46C1-AB0E-2D85DFC102D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00AA-F7D1-445B-864C-C721A0D49233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4C16-F7FC-45BE-BC43-E9C129DDB5C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2A0F-3607-4CD8-8A40-921970167957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3D0A-C49A-4B42-989C-6A1EE0826B4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E0ED-AA07-4D2B-8744-DD4C787E4B32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8ED0-FA51-4D2B-8EE7-405AC313A78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20E9-D3C7-40A4-824C-E872786B87C6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DDB8-2A4B-4916-974C-870DCE5E742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68D7-16C7-4270-A33B-BF69B5FA5B80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F91E-296A-4DD8-8868-1F0DB5F4002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D68BCA-8A67-4DC7-B7FE-14E486B9E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4E2D-B916-4004-A453-16254BFE6B81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E9-4B82-47B5-A6DA-94EC6736784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EA7D-9217-49E0-A9CB-D850FDFE10A8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FCEF-869F-4A73-8746-0F5F840CD4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8/28/2012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686C6-A7ED-4880-AB06-B010AF5C4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2D1F239-A8DA-44BE-AE81-13D313E29323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AA59D0-B495-449C-A179-085BEB516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4DF3E00-94B8-4903-BDA6-CE1D26181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92F51A-F077-4E75-A507-B3D53A195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3A7682-45B5-4B60-9B60-C66ACACE5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A695-918E-4570-A1B0-694F986CA188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074B-6FDF-4A98-AC8E-E8546634BD8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7F00-B2E2-4995-93D4-E1039413DB51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4B2DE-4069-4962-B44D-4CA710DDB2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6DDC-3857-45D1-9B47-187FD9ACC76D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8BAB-0864-48D5-B641-0C9C3C7EB5C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2797-C7F9-410B-A711-1F41BBDFCB4D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823B-B6FD-46C1-AB0E-2D85DFC102D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00AA-F7D1-445B-864C-C721A0D49233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4C16-F7FC-45BE-BC43-E9C129DDB5C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2A0F-3607-4CD8-8A40-921970167957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3D0A-C49A-4B42-989C-6A1EE0826B4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E0ED-AA07-4D2B-8744-DD4C787E4B32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8ED0-FA51-4D2B-8EE7-405AC313A78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20E9-D3C7-40A4-824C-E872786B87C6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DDB8-2A4B-4916-974C-870DCE5E742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68D7-16C7-4270-A33B-BF69B5FA5B80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F91E-296A-4DD8-8868-1F0DB5F4002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4E2D-B916-4004-A453-16254BFE6B81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E9-4B82-47B5-A6DA-94EC6736784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8/28/2012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686C6-A7ED-4880-AB06-B010AF5C4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EA7D-9217-49E0-A9CB-D850FDFE10A8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FCEF-869F-4A73-8746-0F5F840CD4F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ner.JPG"/>
          <p:cNvPicPr>
            <a:picLocks noChangeAspect="1"/>
          </p:cNvPicPr>
          <p:nvPr userDrawn="1"/>
        </p:nvPicPr>
        <p:blipFill>
          <a:blip r:embed="rId2" cstate="print"/>
          <a:srcRect r="90000" b="25000"/>
          <a:stretch>
            <a:fillRect/>
          </a:stretch>
        </p:blipFill>
        <p:spPr>
          <a:xfrm flipH="1">
            <a:off x="7924800" y="357166"/>
            <a:ext cx="1219200" cy="83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/>
          <a:lstStyle>
            <a:lvl1pPr algn="l">
              <a:defRPr sz="2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39840"/>
            <a:ext cx="1981200" cy="365760"/>
          </a:xfrm>
          <a:prstGeom prst="rect">
            <a:avLst/>
          </a:prstGeom>
        </p:spPr>
        <p:txBody>
          <a:bodyPr/>
          <a:lstStyle>
            <a:lvl1pPr algn="r">
              <a:defRPr sz="1600" b="0">
                <a:solidFill>
                  <a:schemeClr val="tx1"/>
                </a:solidFill>
              </a:defRPr>
            </a:lvl1pPr>
          </a:lstStyle>
          <a:p>
            <a:fld id="{A8AA59D0-B495-449C-A179-085BEB516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56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227F9C-A134-4295-9B98-EAE6B94B2C76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8CDE26-E45F-431C-A7C7-65B6C165F51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2758"/>
      </p:ext>
    </p:extLst>
  </p:cSld>
  <p:clrMapOvr>
    <a:masterClrMapping/>
  </p:clrMapOvr>
  <p:transition>
    <p:fade/>
  </p:transition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8/28/2012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686C6-A7ED-4880-AB06-B010AF5C4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AA59D0-B495-449C-A179-085BEB516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F8CFA630-13BB-46C4-BD44-B2C5F9B66074}" type="datetimeFigureOut">
              <a:rPr lang="en-US" smtClean="0"/>
              <a:pPr/>
              <a:t>8/28/2012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4DF3E00-94B8-4903-BDA6-CE1D26181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7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9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2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5" Type="http://schemas.openxmlformats.org/officeDocument/2006/relationships/theme" Target="../theme/theme21.xml"/><Relationship Id="rId4" Type="http://schemas.openxmlformats.org/officeDocument/2006/relationships/slideLayout" Target="../slideLayouts/slideLayout14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5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1.xml"/><Relationship Id="rId7" Type="http://schemas.openxmlformats.org/officeDocument/2006/relationships/theme" Target="../theme/theme23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5" Type="http://schemas.openxmlformats.org/officeDocument/2006/relationships/theme" Target="../theme/theme28.xml"/><Relationship Id="rId4" Type="http://schemas.openxmlformats.org/officeDocument/2006/relationships/slideLayout" Target="../slideLayouts/slideLayout19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7"/>
          <p:cNvSpPr>
            <a:spLocks noChangeArrowheads="1"/>
          </p:cNvSpPr>
          <p:nvPr userDrawn="1"/>
        </p:nvSpPr>
        <p:spPr bwMode="auto"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</p:sldLayoutIdLst>
  <p:transition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1AC51887-3A9B-4B51-91A7-B8C722BA9EB6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FE976B8A-F01D-492F-8041-93CB77CF1C5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1AC51887-3A9B-4B51-91A7-B8C722BA9EB6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FE976B8A-F01D-492F-8041-93CB77CF1C5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7"/>
          <p:cNvSpPr>
            <a:spLocks noChangeArrowheads="1"/>
          </p:cNvSpPr>
          <p:nvPr userDrawn="1"/>
        </p:nvSpPr>
        <p:spPr bwMode="auto"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</p:sldLayoutIdLst>
  <p:transition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1AC51887-3A9B-4B51-91A7-B8C722BA9EB6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FE976B8A-F01D-492F-8041-93CB77CF1C5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1AC51887-3A9B-4B51-91A7-B8C722BA9EB6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FE976B8A-F01D-492F-8041-93CB77CF1C5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7"/>
          <p:cNvSpPr>
            <a:spLocks noChangeArrowheads="1"/>
          </p:cNvSpPr>
          <p:nvPr userDrawn="1"/>
        </p:nvSpPr>
        <p:spPr bwMode="auto"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</p:sldLayoutIdLst>
  <p:transition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1AC51887-3A9B-4B51-91A7-B8C722BA9EB6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FE976B8A-F01D-492F-8041-93CB77CF1C5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67" r:id="rId2"/>
    <p:sldLayoutId id="2147483968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1AC51887-3A9B-4B51-91A7-B8C722BA9EB6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FE976B8A-F01D-492F-8041-93CB77CF1C5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1AC51887-3A9B-4B51-91A7-B8C722BA9EB6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FE976B8A-F01D-492F-8041-93CB77CF1C5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1AC51887-3A9B-4B51-91A7-B8C722BA9EB6}" type="datetime1">
              <a:rPr lang="da-DK"/>
              <a:pPr>
                <a:defRPr/>
              </a:pPr>
              <a:t>28-08-2012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-111" charset="0"/>
              </a:defRPr>
            </a:lvl1pPr>
          </a:lstStyle>
          <a:p>
            <a:pPr>
              <a:defRPr/>
            </a:pPr>
            <a:fld id="{FE976B8A-F01D-492F-8041-93CB77CF1C5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7"/>
          <p:cNvSpPr>
            <a:spLocks noChangeArrowheads="1"/>
          </p:cNvSpPr>
          <p:nvPr userDrawn="1"/>
        </p:nvSpPr>
        <p:spPr bwMode="auto"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</p:sldLayoutIdLst>
  <p:transition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pitchFamily="-10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0" y="914400"/>
            <a:ext cx="9144000" cy="15716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800" b="1" dirty="0" smtClean="0"/>
              <a:t>ITS232</a:t>
            </a:r>
            <a:br>
              <a:rPr lang="en-GB" sz="2800" b="1" dirty="0" smtClean="0"/>
            </a:br>
            <a:r>
              <a:rPr lang="en-US" sz="2800" b="1" dirty="0" smtClean="0"/>
              <a:t>Introduction To Database Management Systems </a:t>
            </a:r>
            <a:endParaRPr lang="ms-MY" sz="2800" b="1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0" y="4114800"/>
            <a:ext cx="9144000" cy="18764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en-GB" sz="16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GB" sz="1600" dirty="0" smtClean="0"/>
          </a:p>
          <a:p>
            <a:pPr algn="ctr">
              <a:buNone/>
            </a:pPr>
            <a:r>
              <a:rPr lang="en-GB" sz="1800" b="1" dirty="0" err="1" smtClean="0"/>
              <a:t>Siti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Nurbaya</a:t>
            </a:r>
            <a:r>
              <a:rPr lang="en-GB" sz="1800" b="1" dirty="0" smtClean="0"/>
              <a:t> Ismail</a:t>
            </a:r>
            <a:endParaRPr lang="en-GB" sz="1800" b="1" baseline="30000" dirty="0" smtClean="0"/>
          </a:p>
          <a:p>
            <a:pPr algn="ctr">
              <a:buNone/>
            </a:pPr>
            <a:r>
              <a:rPr lang="en-GB" sz="1800" b="1" dirty="0" smtClean="0"/>
              <a:t>Faculty of Computer Science &amp; Mathematics, </a:t>
            </a:r>
          </a:p>
          <a:p>
            <a:pPr algn="ctr">
              <a:buNone/>
            </a:pPr>
            <a:r>
              <a:rPr lang="en-GB" sz="1800" b="1" dirty="0" err="1" smtClean="0"/>
              <a:t>Universiti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Teknologi</a:t>
            </a:r>
            <a:r>
              <a:rPr lang="en-GB" sz="1800" b="1" dirty="0" smtClean="0"/>
              <a:t> MARA (</a:t>
            </a:r>
            <a:r>
              <a:rPr lang="en-GB" sz="1800" b="1" dirty="0" err="1" smtClean="0"/>
              <a:t>UiTM</a:t>
            </a:r>
            <a:r>
              <a:rPr lang="en-GB" sz="1800" b="1" dirty="0" smtClean="0"/>
              <a:t>), Kedah</a:t>
            </a:r>
          </a:p>
          <a:p>
            <a:pPr algn="ctr">
              <a:buNone/>
            </a:pPr>
            <a:r>
              <a:rPr lang="en-GB" sz="1800" b="1" dirty="0" smtClean="0"/>
              <a:t>| sitinurbaya@kedah.uitm.edu.my | http://www.sitinur151.wordpress.com | </a:t>
            </a:r>
          </a:p>
          <a:p>
            <a:pPr algn="ctr">
              <a:buNone/>
            </a:pPr>
            <a:r>
              <a:rPr lang="en-GB" sz="1800" b="1" dirty="0" smtClean="0"/>
              <a:t>| A2-3039 | ext:2561 | 012-7760562 |</a:t>
            </a:r>
          </a:p>
          <a:p>
            <a:pPr algn="ctr">
              <a:buNone/>
            </a:pPr>
            <a:endParaRPr lang="ms-MY" sz="1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2137827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ms-MY" sz="20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</a:rPr>
              <a:t>CHAPTER 5</a:t>
            </a:r>
            <a:endParaRPr lang="ms-MY" sz="20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Verdana" pitchFamily="34" charset="0"/>
              </a:rPr>
              <a:t>Normalization Of Database Tables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(</a:t>
            </a:r>
            <a:r>
              <a:rPr lang="en-US" sz="2000" smtClean="0">
                <a:solidFill>
                  <a:schemeClr val="tx1"/>
                </a:solidFill>
                <a:latin typeface="Verdana" pitchFamily="34" charset="0"/>
              </a:rPr>
              <a:t>Part II: The 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Process)</a:t>
            </a:r>
            <a:endParaRPr lang="en-US" sz="2000" b="1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353-45B4-4EE7-9F39-C3E5C8D1432F}" type="slidenum">
              <a:rPr lang="en-US"/>
              <a:pPr/>
              <a:t>10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dirty="0" smtClean="0"/>
              <a:t>Chapter 5: Normalization Of Database Tables</a:t>
            </a:r>
            <a:br>
              <a:rPr lang="en-US" dirty="0" smtClean="0"/>
            </a:br>
            <a:r>
              <a:rPr lang="en-US" sz="2400" dirty="0" smtClean="0"/>
              <a:t>5.3 The Normalization Process: UNF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3NF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1627"/>
            <a:ext cx="8229600" cy="3813271"/>
          </a:xfrm>
        </p:spPr>
      </p:pic>
    </p:spTree>
    <p:extLst>
      <p:ext uri="{BB962C8B-B14F-4D97-AF65-F5344CB8AC3E}">
        <p14:creationId xmlns:p14="http://schemas.microsoft.com/office/powerpoint/2010/main" val="2499239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353-45B4-4EE7-9F39-C3E5C8D1432F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dirty="0" smtClean="0"/>
              <a:t>Chapter 5: Normalization Of Database Tables</a:t>
            </a:r>
            <a:br>
              <a:rPr lang="en-US" dirty="0" smtClean="0"/>
            </a:br>
            <a:r>
              <a:rPr lang="en-US" sz="2400" dirty="0" smtClean="0"/>
              <a:t>5.3 The Normalization Process: UNF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3NF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8" y="1619881"/>
            <a:ext cx="7844904" cy="4516763"/>
          </a:xfrm>
        </p:spPr>
      </p:pic>
    </p:spTree>
    <p:extLst>
      <p:ext uri="{BB962C8B-B14F-4D97-AF65-F5344CB8AC3E}">
        <p14:creationId xmlns:p14="http://schemas.microsoft.com/office/powerpoint/2010/main" val="1884992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353-45B4-4EE7-9F39-C3E5C8D1432F}" type="slidenum">
              <a:rPr lang="en-US"/>
              <a:pPr/>
              <a:t>12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dirty="0" smtClean="0"/>
              <a:t>Chapter 5: Normalization Of Database Tables</a:t>
            </a:r>
            <a:br>
              <a:rPr lang="en-US" dirty="0" smtClean="0"/>
            </a:br>
            <a:r>
              <a:rPr lang="en-US" sz="2400" dirty="0" smtClean="0"/>
              <a:t>5.3 The Normalization Process: UNF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3NF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08" y="1295400"/>
            <a:ext cx="7088392" cy="5294721"/>
          </a:xfrm>
        </p:spPr>
      </p:pic>
    </p:spTree>
    <p:extLst>
      <p:ext uri="{BB962C8B-B14F-4D97-AF65-F5344CB8AC3E}">
        <p14:creationId xmlns:p14="http://schemas.microsoft.com/office/powerpoint/2010/main" val="1884992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353-45B4-4EE7-9F39-C3E5C8D1432F}" type="slidenum">
              <a:rPr lang="en-US"/>
              <a:pPr/>
              <a:t>13</a:t>
            </a:fld>
            <a:endParaRPr lang="en-US"/>
          </a:p>
        </p:txBody>
      </p:sp>
      <p:sp>
        <p:nvSpPr>
          <p:cNvPr id="409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Example: </a:t>
            </a:r>
            <a:r>
              <a:rPr lang="en-US" i="1" dirty="0" err="1"/>
              <a:t>DreamHome</a:t>
            </a:r>
            <a:r>
              <a:rPr lang="en-US" dirty="0"/>
              <a:t> Case Study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 collection of </a:t>
            </a:r>
            <a:r>
              <a:rPr lang="en-US" i="1" dirty="0" err="1"/>
              <a:t>DreamHome</a:t>
            </a:r>
            <a:r>
              <a:rPr lang="en-US" i="1" dirty="0"/>
              <a:t> </a:t>
            </a:r>
            <a:r>
              <a:rPr lang="en-US" dirty="0"/>
              <a:t>leases (rent) form is shown in Figure </a:t>
            </a:r>
            <a:r>
              <a:rPr lang="en-US" dirty="0" smtClean="0"/>
              <a:t>2. </a:t>
            </a:r>
            <a:r>
              <a:rPr lang="en-US" dirty="0"/>
              <a:t>The lease on top is for a client called </a:t>
            </a:r>
            <a:r>
              <a:rPr lang="en-US" dirty="0" err="1"/>
              <a:t>Rannia</a:t>
            </a:r>
            <a:r>
              <a:rPr lang="en-US" dirty="0"/>
              <a:t> who is leasing a property in </a:t>
            </a:r>
            <a:r>
              <a:rPr lang="en-US" dirty="0" err="1"/>
              <a:t>Skudai</a:t>
            </a:r>
            <a:r>
              <a:rPr lang="en-US" dirty="0"/>
              <a:t>, Johor, which is owned by </a:t>
            </a:r>
            <a:r>
              <a:rPr lang="en-US" dirty="0" err="1"/>
              <a:t>Dollah</a:t>
            </a:r>
            <a:r>
              <a:rPr lang="en-US" dirty="0"/>
              <a:t>. For this </a:t>
            </a:r>
            <a:r>
              <a:rPr lang="en-US" dirty="0" smtClean="0"/>
              <a:t>working </a:t>
            </a:r>
            <a:r>
              <a:rPr lang="en-US" dirty="0"/>
              <a:t>example, we assume that a client rents a given property only once and cannot rent more than one property at any one time.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Sample data is taken from two leases for two different clients called </a:t>
            </a:r>
            <a:r>
              <a:rPr lang="en-US" dirty="0" err="1"/>
              <a:t>Rannia</a:t>
            </a:r>
            <a:r>
              <a:rPr lang="en-US" dirty="0"/>
              <a:t> and </a:t>
            </a:r>
            <a:r>
              <a:rPr lang="en-US" dirty="0" smtClean="0"/>
              <a:t>Ahmad  </a:t>
            </a:r>
            <a:r>
              <a:rPr lang="en-US" dirty="0"/>
              <a:t>and is transformed into table format with rows and columns, as shown in Figure </a:t>
            </a:r>
            <a:r>
              <a:rPr lang="en-US" dirty="0" smtClean="0"/>
              <a:t>3. </a:t>
            </a:r>
            <a:r>
              <a:rPr lang="en-US" dirty="0"/>
              <a:t>This is an example of </a:t>
            </a:r>
            <a:r>
              <a:rPr lang="en-US" dirty="0" err="1"/>
              <a:t>unnormalized</a:t>
            </a:r>
            <a:r>
              <a:rPr lang="en-US" dirty="0"/>
              <a:t> table.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UNF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1NF</a:t>
            </a:r>
            <a:endParaRPr lang="en-GB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13A2-AF67-4F30-B5C5-5D74780AA6E8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411799" name="Group 151"/>
          <p:cNvGrpSpPr>
            <a:grpSpLocks/>
          </p:cNvGrpSpPr>
          <p:nvPr/>
        </p:nvGrpSpPr>
        <p:grpSpPr bwMode="auto">
          <a:xfrm>
            <a:off x="63499" y="1524000"/>
            <a:ext cx="9144001" cy="4724400"/>
            <a:chOff x="0" y="960"/>
            <a:chExt cx="5760" cy="2542"/>
          </a:xfrm>
        </p:grpSpPr>
        <p:grpSp>
          <p:nvGrpSpPr>
            <p:cNvPr id="411653" name="Group 5"/>
            <p:cNvGrpSpPr>
              <a:grpSpLocks/>
            </p:cNvGrpSpPr>
            <p:nvPr/>
          </p:nvGrpSpPr>
          <p:grpSpPr bwMode="auto">
            <a:xfrm>
              <a:off x="0" y="1200"/>
              <a:ext cx="5328" cy="1726"/>
              <a:chOff x="240" y="1200"/>
              <a:chExt cx="5328" cy="1726"/>
            </a:xfrm>
          </p:grpSpPr>
          <p:grpSp>
            <p:nvGrpSpPr>
              <p:cNvPr id="411654" name="Group 6"/>
              <p:cNvGrpSpPr>
                <a:grpSpLocks/>
              </p:cNvGrpSpPr>
              <p:nvPr/>
            </p:nvGrpSpPr>
            <p:grpSpPr bwMode="auto">
              <a:xfrm>
                <a:off x="898" y="1747"/>
                <a:ext cx="830" cy="365"/>
                <a:chOff x="460" y="0"/>
                <a:chExt cx="583" cy="1383"/>
              </a:xfrm>
            </p:grpSpPr>
            <p:sp>
              <p:nvSpPr>
                <p:cNvPr id="411655" name="Rectangle 7"/>
                <p:cNvSpPr>
                  <a:spLocks noChangeArrowheads="1"/>
                </p:cNvSpPr>
                <p:nvPr/>
              </p:nvSpPr>
              <p:spPr bwMode="auto">
                <a:xfrm>
                  <a:off x="460" y="0"/>
                  <a:ext cx="583" cy="13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656" name="Group 8"/>
                <p:cNvGrpSpPr>
                  <a:grpSpLocks/>
                </p:cNvGrpSpPr>
                <p:nvPr/>
              </p:nvGrpSpPr>
              <p:grpSpPr bwMode="auto">
                <a:xfrm>
                  <a:off x="460" y="0"/>
                  <a:ext cx="583" cy="1383"/>
                  <a:chOff x="460" y="0"/>
                  <a:chExt cx="583" cy="1383"/>
                </a:xfrm>
              </p:grpSpPr>
              <p:sp>
                <p:nvSpPr>
                  <p:cNvPr id="41165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503" y="0"/>
                    <a:ext cx="497" cy="13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>
                        <a:solidFill>
                          <a:schemeClr val="bg2"/>
                        </a:solidFill>
                        <a:latin typeface="Tahoma" charset="0"/>
                        <a:cs typeface="Times New Roman" pitchFamily="18" charset="0"/>
                      </a:rPr>
                      <a:t>Alamat</a:t>
                    </a: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Rumah</a:t>
                    </a: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165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60" y="0"/>
                    <a:ext cx="583" cy="138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1659" name="Group 11"/>
              <p:cNvGrpSpPr>
                <a:grpSpLocks/>
              </p:cNvGrpSpPr>
              <p:nvPr/>
            </p:nvGrpSpPr>
            <p:grpSpPr bwMode="auto">
              <a:xfrm>
                <a:off x="1728" y="1747"/>
                <a:ext cx="699" cy="365"/>
                <a:chOff x="1043" y="0"/>
                <a:chExt cx="492" cy="1383"/>
              </a:xfrm>
            </p:grpSpPr>
            <p:sp>
              <p:nvSpPr>
                <p:cNvPr id="411660" name="Rectangle 12"/>
                <p:cNvSpPr>
                  <a:spLocks noChangeArrowheads="1"/>
                </p:cNvSpPr>
                <p:nvPr/>
              </p:nvSpPr>
              <p:spPr bwMode="auto">
                <a:xfrm>
                  <a:off x="1043" y="0"/>
                  <a:ext cx="492" cy="13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661" name="Group 13"/>
                <p:cNvGrpSpPr>
                  <a:grpSpLocks/>
                </p:cNvGrpSpPr>
                <p:nvPr/>
              </p:nvGrpSpPr>
              <p:grpSpPr bwMode="auto">
                <a:xfrm>
                  <a:off x="1043" y="0"/>
                  <a:ext cx="492" cy="1383"/>
                  <a:chOff x="1043" y="0"/>
                  <a:chExt cx="492" cy="1383"/>
                </a:xfrm>
              </p:grpSpPr>
              <p:sp>
                <p:nvSpPr>
                  <p:cNvPr id="41166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086" y="0"/>
                    <a:ext cx="406" cy="13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Mula</a:t>
                    </a: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Sewa</a:t>
                    </a: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166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043" y="0"/>
                    <a:ext cx="492" cy="138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1664" name="Group 16"/>
              <p:cNvGrpSpPr>
                <a:grpSpLocks/>
              </p:cNvGrpSpPr>
              <p:nvPr/>
            </p:nvGrpSpPr>
            <p:grpSpPr bwMode="auto">
              <a:xfrm>
                <a:off x="2427" y="1747"/>
                <a:ext cx="700" cy="365"/>
                <a:chOff x="1535" y="0"/>
                <a:chExt cx="492" cy="1383"/>
              </a:xfrm>
            </p:grpSpPr>
            <p:sp>
              <p:nvSpPr>
                <p:cNvPr id="411665" name="Rectangle 17"/>
                <p:cNvSpPr>
                  <a:spLocks noChangeArrowheads="1"/>
                </p:cNvSpPr>
                <p:nvPr/>
              </p:nvSpPr>
              <p:spPr bwMode="auto">
                <a:xfrm>
                  <a:off x="1535" y="0"/>
                  <a:ext cx="492" cy="13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666" name="Group 18"/>
                <p:cNvGrpSpPr>
                  <a:grpSpLocks/>
                </p:cNvGrpSpPr>
                <p:nvPr/>
              </p:nvGrpSpPr>
              <p:grpSpPr bwMode="auto">
                <a:xfrm>
                  <a:off x="1535" y="0"/>
                  <a:ext cx="492" cy="1383"/>
                  <a:chOff x="1535" y="0"/>
                  <a:chExt cx="492" cy="1383"/>
                </a:xfrm>
              </p:grpSpPr>
              <p:sp>
                <p:nvSpPr>
                  <p:cNvPr id="41166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578" y="0"/>
                    <a:ext cx="406" cy="13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Tamat</a:t>
                    </a: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Sewa</a:t>
                    </a: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166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535" y="0"/>
                    <a:ext cx="492" cy="138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1669" name="Group 21"/>
              <p:cNvGrpSpPr>
                <a:grpSpLocks/>
              </p:cNvGrpSpPr>
              <p:nvPr/>
            </p:nvGrpSpPr>
            <p:grpSpPr bwMode="auto">
              <a:xfrm>
                <a:off x="3127" y="1747"/>
                <a:ext cx="744" cy="365"/>
                <a:chOff x="2027" y="0"/>
                <a:chExt cx="523" cy="1383"/>
              </a:xfrm>
            </p:grpSpPr>
            <p:sp>
              <p:nvSpPr>
                <p:cNvPr id="411670" name="Rectangle 22"/>
                <p:cNvSpPr>
                  <a:spLocks noChangeArrowheads="1"/>
                </p:cNvSpPr>
                <p:nvPr/>
              </p:nvSpPr>
              <p:spPr bwMode="auto">
                <a:xfrm>
                  <a:off x="2027" y="0"/>
                  <a:ext cx="523" cy="13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671" name="Group 23"/>
                <p:cNvGrpSpPr>
                  <a:grpSpLocks/>
                </p:cNvGrpSpPr>
                <p:nvPr/>
              </p:nvGrpSpPr>
              <p:grpSpPr bwMode="auto">
                <a:xfrm>
                  <a:off x="2027" y="0"/>
                  <a:ext cx="523" cy="1383"/>
                  <a:chOff x="2027" y="0"/>
                  <a:chExt cx="523" cy="1383"/>
                </a:xfrm>
              </p:grpSpPr>
              <p:sp>
                <p:nvSpPr>
                  <p:cNvPr id="41167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70" y="0"/>
                    <a:ext cx="437" cy="13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Harga</a:t>
                    </a: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Sewa</a:t>
                    </a: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167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027" y="0"/>
                    <a:ext cx="523" cy="138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1674" name="Group 26"/>
              <p:cNvGrpSpPr>
                <a:grpSpLocks/>
              </p:cNvGrpSpPr>
              <p:nvPr/>
            </p:nvGrpSpPr>
            <p:grpSpPr bwMode="auto">
              <a:xfrm>
                <a:off x="3871" y="1747"/>
                <a:ext cx="700" cy="365"/>
                <a:chOff x="2550" y="0"/>
                <a:chExt cx="492" cy="1383"/>
              </a:xfrm>
            </p:grpSpPr>
            <p:sp>
              <p:nvSpPr>
                <p:cNvPr id="411675" name="Rectangle 27"/>
                <p:cNvSpPr>
                  <a:spLocks noChangeArrowheads="1"/>
                </p:cNvSpPr>
                <p:nvPr/>
              </p:nvSpPr>
              <p:spPr bwMode="auto">
                <a:xfrm>
                  <a:off x="2550" y="0"/>
                  <a:ext cx="492" cy="13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676" name="Group 28"/>
                <p:cNvGrpSpPr>
                  <a:grpSpLocks/>
                </p:cNvGrpSpPr>
                <p:nvPr/>
              </p:nvGrpSpPr>
              <p:grpSpPr bwMode="auto">
                <a:xfrm>
                  <a:off x="2550" y="0"/>
                  <a:ext cx="492" cy="1383"/>
                  <a:chOff x="2550" y="0"/>
                  <a:chExt cx="492" cy="1383"/>
                </a:xfrm>
              </p:grpSpPr>
              <p:sp>
                <p:nvSpPr>
                  <p:cNvPr id="41167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593" y="0"/>
                    <a:ext cx="406" cy="13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No</a:t>
                    </a: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Pemilik</a:t>
                    </a: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167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550" y="0"/>
                    <a:ext cx="492" cy="138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1679" name="Group 31"/>
              <p:cNvGrpSpPr>
                <a:grpSpLocks/>
              </p:cNvGrpSpPr>
              <p:nvPr/>
            </p:nvGrpSpPr>
            <p:grpSpPr bwMode="auto">
              <a:xfrm>
                <a:off x="4571" y="1747"/>
                <a:ext cx="993" cy="365"/>
                <a:chOff x="3042" y="0"/>
                <a:chExt cx="698" cy="1383"/>
              </a:xfrm>
            </p:grpSpPr>
            <p:sp>
              <p:nvSpPr>
                <p:cNvPr id="411680" name="Rectangle 32"/>
                <p:cNvSpPr>
                  <a:spLocks noChangeArrowheads="1"/>
                </p:cNvSpPr>
                <p:nvPr/>
              </p:nvSpPr>
              <p:spPr bwMode="auto">
                <a:xfrm>
                  <a:off x="3042" y="0"/>
                  <a:ext cx="698" cy="13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681" name="Group 33"/>
                <p:cNvGrpSpPr>
                  <a:grpSpLocks/>
                </p:cNvGrpSpPr>
                <p:nvPr/>
              </p:nvGrpSpPr>
              <p:grpSpPr bwMode="auto">
                <a:xfrm>
                  <a:off x="3042" y="0"/>
                  <a:ext cx="698" cy="1383"/>
                  <a:chOff x="3042" y="0"/>
                  <a:chExt cx="698" cy="1383"/>
                </a:xfrm>
              </p:grpSpPr>
              <p:sp>
                <p:nvSpPr>
                  <p:cNvPr id="41168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085" y="0"/>
                    <a:ext cx="612" cy="138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Nama </a:t>
                    </a: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Pemilik</a:t>
                    </a: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1683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042" y="0"/>
                    <a:ext cx="698" cy="138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1684" name="Group 36"/>
              <p:cNvGrpSpPr>
                <a:grpSpLocks/>
              </p:cNvGrpSpPr>
              <p:nvPr/>
            </p:nvGrpSpPr>
            <p:grpSpPr bwMode="auto">
              <a:xfrm>
                <a:off x="244" y="2119"/>
                <a:ext cx="654" cy="807"/>
                <a:chOff x="0" y="1383"/>
                <a:chExt cx="460" cy="978"/>
              </a:xfrm>
            </p:grpSpPr>
            <p:sp>
              <p:nvSpPr>
                <p:cNvPr id="411685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1383"/>
                  <a:ext cx="460" cy="9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686" name="Group 38"/>
                <p:cNvGrpSpPr>
                  <a:grpSpLocks/>
                </p:cNvGrpSpPr>
                <p:nvPr/>
              </p:nvGrpSpPr>
              <p:grpSpPr bwMode="auto">
                <a:xfrm>
                  <a:off x="0" y="1383"/>
                  <a:ext cx="460" cy="978"/>
                  <a:chOff x="0" y="1383"/>
                  <a:chExt cx="460" cy="978"/>
                </a:xfrm>
              </p:grpSpPr>
              <p:sp>
                <p:nvSpPr>
                  <p:cNvPr id="411687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383"/>
                    <a:ext cx="374" cy="97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4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PG04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4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4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400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PG16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1400" b="0" dirty="0">
                      <a:solidFill>
                        <a:srgbClr val="0000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168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83"/>
                    <a:ext cx="460" cy="97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1689" name="Group 41"/>
              <p:cNvGrpSpPr>
                <a:grpSpLocks/>
              </p:cNvGrpSpPr>
              <p:nvPr/>
            </p:nvGrpSpPr>
            <p:grpSpPr bwMode="auto">
              <a:xfrm>
                <a:off x="898" y="2119"/>
                <a:ext cx="830" cy="807"/>
                <a:chOff x="460" y="1383"/>
                <a:chExt cx="583" cy="978"/>
              </a:xfrm>
            </p:grpSpPr>
            <p:sp>
              <p:nvSpPr>
                <p:cNvPr id="411690" name="Rectangle 42"/>
                <p:cNvSpPr>
                  <a:spLocks noChangeArrowheads="1"/>
                </p:cNvSpPr>
                <p:nvPr/>
              </p:nvSpPr>
              <p:spPr bwMode="auto">
                <a:xfrm>
                  <a:off x="460" y="1383"/>
                  <a:ext cx="583" cy="9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691" name="Group 43"/>
                <p:cNvGrpSpPr>
                  <a:grpSpLocks/>
                </p:cNvGrpSpPr>
                <p:nvPr/>
              </p:nvGrpSpPr>
              <p:grpSpPr bwMode="auto">
                <a:xfrm>
                  <a:off x="460" y="1383"/>
                  <a:ext cx="583" cy="978"/>
                  <a:chOff x="460" y="1383"/>
                  <a:chExt cx="583" cy="978"/>
                </a:xfrm>
              </p:grpSpPr>
              <p:sp>
                <p:nvSpPr>
                  <p:cNvPr id="41169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503" y="1383"/>
                    <a:ext cx="497" cy="97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Subang Jaya, Selangor.</a:t>
                    </a:r>
                  </a:p>
                  <a:p>
                    <a:pPr algn="l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l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Pasir Gudang, Johor.</a:t>
                    </a:r>
                  </a:p>
                  <a:p>
                    <a:pPr algn="l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169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60" y="1383"/>
                    <a:ext cx="583" cy="97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1694" name="Group 46"/>
              <p:cNvGrpSpPr>
                <a:grpSpLocks/>
              </p:cNvGrpSpPr>
              <p:nvPr/>
            </p:nvGrpSpPr>
            <p:grpSpPr bwMode="auto">
              <a:xfrm>
                <a:off x="1728" y="2119"/>
                <a:ext cx="699" cy="807"/>
                <a:chOff x="1043" y="1383"/>
                <a:chExt cx="492" cy="978"/>
              </a:xfrm>
            </p:grpSpPr>
            <p:sp>
              <p:nvSpPr>
                <p:cNvPr id="411695" name="Rectangle 47"/>
                <p:cNvSpPr>
                  <a:spLocks noChangeArrowheads="1"/>
                </p:cNvSpPr>
                <p:nvPr/>
              </p:nvSpPr>
              <p:spPr bwMode="auto">
                <a:xfrm>
                  <a:off x="1043" y="1383"/>
                  <a:ext cx="492" cy="9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696" name="Group 48"/>
                <p:cNvGrpSpPr>
                  <a:grpSpLocks/>
                </p:cNvGrpSpPr>
                <p:nvPr/>
              </p:nvGrpSpPr>
              <p:grpSpPr bwMode="auto">
                <a:xfrm>
                  <a:off x="1043" y="1383"/>
                  <a:ext cx="492" cy="978"/>
                  <a:chOff x="1043" y="1383"/>
                  <a:chExt cx="492" cy="978"/>
                </a:xfrm>
              </p:grpSpPr>
              <p:sp>
                <p:nvSpPr>
                  <p:cNvPr id="411697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1086" y="1383"/>
                    <a:ext cx="406" cy="97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1/7/93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1/9/00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1698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1043" y="1383"/>
                    <a:ext cx="492" cy="97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1699" name="Group 51"/>
              <p:cNvGrpSpPr>
                <a:grpSpLocks/>
              </p:cNvGrpSpPr>
              <p:nvPr/>
            </p:nvGrpSpPr>
            <p:grpSpPr bwMode="auto">
              <a:xfrm>
                <a:off x="2427" y="2119"/>
                <a:ext cx="700" cy="807"/>
                <a:chOff x="1535" y="1383"/>
                <a:chExt cx="492" cy="978"/>
              </a:xfrm>
            </p:grpSpPr>
            <p:sp>
              <p:nvSpPr>
                <p:cNvPr id="411700" name="Rectangle 52"/>
                <p:cNvSpPr>
                  <a:spLocks noChangeArrowheads="1"/>
                </p:cNvSpPr>
                <p:nvPr/>
              </p:nvSpPr>
              <p:spPr bwMode="auto">
                <a:xfrm>
                  <a:off x="1535" y="1383"/>
                  <a:ext cx="492" cy="9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701" name="Group 53"/>
                <p:cNvGrpSpPr>
                  <a:grpSpLocks/>
                </p:cNvGrpSpPr>
                <p:nvPr/>
              </p:nvGrpSpPr>
              <p:grpSpPr bwMode="auto">
                <a:xfrm>
                  <a:off x="1535" y="1383"/>
                  <a:ext cx="492" cy="978"/>
                  <a:chOff x="1535" y="1383"/>
                  <a:chExt cx="492" cy="978"/>
                </a:xfrm>
              </p:grpSpPr>
              <p:sp>
                <p:nvSpPr>
                  <p:cNvPr id="411702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578" y="1383"/>
                    <a:ext cx="406" cy="97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31/8/00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1/9/01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1703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535" y="1383"/>
                    <a:ext cx="492" cy="97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1704" name="Group 56"/>
              <p:cNvGrpSpPr>
                <a:grpSpLocks/>
              </p:cNvGrpSpPr>
              <p:nvPr/>
            </p:nvGrpSpPr>
            <p:grpSpPr bwMode="auto">
              <a:xfrm>
                <a:off x="3127" y="2119"/>
                <a:ext cx="744" cy="807"/>
                <a:chOff x="2027" y="1383"/>
                <a:chExt cx="523" cy="978"/>
              </a:xfrm>
            </p:grpSpPr>
            <p:sp>
              <p:nvSpPr>
                <p:cNvPr id="411705" name="Rectangle 57"/>
                <p:cNvSpPr>
                  <a:spLocks noChangeArrowheads="1"/>
                </p:cNvSpPr>
                <p:nvPr/>
              </p:nvSpPr>
              <p:spPr bwMode="auto">
                <a:xfrm>
                  <a:off x="2027" y="1383"/>
                  <a:ext cx="523" cy="9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706" name="Group 58"/>
                <p:cNvGrpSpPr>
                  <a:grpSpLocks/>
                </p:cNvGrpSpPr>
                <p:nvPr/>
              </p:nvGrpSpPr>
              <p:grpSpPr bwMode="auto">
                <a:xfrm>
                  <a:off x="2027" y="1383"/>
                  <a:ext cx="523" cy="978"/>
                  <a:chOff x="2027" y="1383"/>
                  <a:chExt cx="523" cy="978"/>
                </a:xfrm>
              </p:grpSpPr>
              <p:sp>
                <p:nvSpPr>
                  <p:cNvPr id="41170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2070" y="1383"/>
                    <a:ext cx="437" cy="97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750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850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170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2027" y="1383"/>
                    <a:ext cx="523" cy="97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1709" name="Group 61"/>
              <p:cNvGrpSpPr>
                <a:grpSpLocks/>
              </p:cNvGrpSpPr>
              <p:nvPr/>
            </p:nvGrpSpPr>
            <p:grpSpPr bwMode="auto">
              <a:xfrm>
                <a:off x="3871" y="2119"/>
                <a:ext cx="700" cy="807"/>
                <a:chOff x="2550" y="1383"/>
                <a:chExt cx="492" cy="978"/>
              </a:xfrm>
            </p:grpSpPr>
            <p:sp>
              <p:nvSpPr>
                <p:cNvPr id="411710" name="Rectangle 62"/>
                <p:cNvSpPr>
                  <a:spLocks noChangeArrowheads="1"/>
                </p:cNvSpPr>
                <p:nvPr/>
              </p:nvSpPr>
              <p:spPr bwMode="auto">
                <a:xfrm>
                  <a:off x="2550" y="1383"/>
                  <a:ext cx="492" cy="9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711" name="Group 63"/>
                <p:cNvGrpSpPr>
                  <a:grpSpLocks/>
                </p:cNvGrpSpPr>
                <p:nvPr/>
              </p:nvGrpSpPr>
              <p:grpSpPr bwMode="auto">
                <a:xfrm>
                  <a:off x="2550" y="1383"/>
                  <a:ext cx="492" cy="978"/>
                  <a:chOff x="2550" y="1383"/>
                  <a:chExt cx="492" cy="978"/>
                </a:xfrm>
              </p:grpSpPr>
              <p:sp>
                <p:nvSpPr>
                  <p:cNvPr id="41171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593" y="1383"/>
                    <a:ext cx="406" cy="97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C040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C093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171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2550" y="1383"/>
                    <a:ext cx="492" cy="97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1714" name="Group 66"/>
              <p:cNvGrpSpPr>
                <a:grpSpLocks/>
              </p:cNvGrpSpPr>
              <p:nvPr/>
            </p:nvGrpSpPr>
            <p:grpSpPr bwMode="auto">
              <a:xfrm>
                <a:off x="4571" y="2119"/>
                <a:ext cx="993" cy="807"/>
                <a:chOff x="3042" y="1383"/>
                <a:chExt cx="698" cy="978"/>
              </a:xfrm>
            </p:grpSpPr>
            <p:sp>
              <p:nvSpPr>
                <p:cNvPr id="411715" name="Rectangle 67"/>
                <p:cNvSpPr>
                  <a:spLocks noChangeArrowheads="1"/>
                </p:cNvSpPr>
                <p:nvPr/>
              </p:nvSpPr>
              <p:spPr bwMode="auto">
                <a:xfrm>
                  <a:off x="3042" y="1383"/>
                  <a:ext cx="698" cy="9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716" name="Group 68"/>
                <p:cNvGrpSpPr>
                  <a:grpSpLocks/>
                </p:cNvGrpSpPr>
                <p:nvPr/>
              </p:nvGrpSpPr>
              <p:grpSpPr bwMode="auto">
                <a:xfrm>
                  <a:off x="3042" y="1383"/>
                  <a:ext cx="698" cy="978"/>
                  <a:chOff x="3042" y="1383"/>
                  <a:chExt cx="698" cy="978"/>
                </a:xfrm>
              </p:grpSpPr>
              <p:sp>
                <p:nvSpPr>
                  <p:cNvPr id="41171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085" y="1383"/>
                    <a:ext cx="612" cy="97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Karim Fendi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200" b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Kasim Selamat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1200" b="0">
                      <a:solidFill>
                        <a:schemeClr val="bg2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171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3042" y="1383"/>
                    <a:ext cx="698" cy="97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1719" name="Group 71"/>
              <p:cNvGrpSpPr>
                <a:grpSpLocks/>
              </p:cNvGrpSpPr>
              <p:nvPr/>
            </p:nvGrpSpPr>
            <p:grpSpPr bwMode="auto">
              <a:xfrm>
                <a:off x="240" y="1728"/>
                <a:ext cx="654" cy="384"/>
                <a:chOff x="0" y="1383"/>
                <a:chExt cx="460" cy="978"/>
              </a:xfrm>
            </p:grpSpPr>
            <p:sp>
              <p:nvSpPr>
                <p:cNvPr id="411720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1383"/>
                  <a:ext cx="460" cy="9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721" name="Group 73"/>
                <p:cNvGrpSpPr>
                  <a:grpSpLocks/>
                </p:cNvGrpSpPr>
                <p:nvPr/>
              </p:nvGrpSpPr>
              <p:grpSpPr bwMode="auto">
                <a:xfrm>
                  <a:off x="0" y="1383"/>
                  <a:ext cx="460" cy="978"/>
                  <a:chOff x="0" y="1383"/>
                  <a:chExt cx="460" cy="978"/>
                </a:xfrm>
              </p:grpSpPr>
              <p:sp>
                <p:nvSpPr>
                  <p:cNvPr id="411722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383"/>
                    <a:ext cx="374" cy="97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House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No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n-GB" sz="14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 </a:t>
                    </a:r>
                  </a:p>
                  <a:p>
                    <a:pPr algn="just" eaLnBrk="0" hangingPunct="0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GB" sz="1400" dirty="0">
                      <a:solidFill>
                        <a:srgbClr val="0000FF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11723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83"/>
                    <a:ext cx="460" cy="97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1724" name="Rectangle 76"/>
              <p:cNvSpPr>
                <a:spLocks noChangeArrowheads="1"/>
              </p:cNvSpPr>
              <p:nvPr/>
            </p:nvSpPr>
            <p:spPr bwMode="auto">
              <a:xfrm>
                <a:off x="240" y="1200"/>
                <a:ext cx="5328" cy="5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 b="0" dirty="0">
                    <a:solidFill>
                      <a:srgbClr val="0066FF"/>
                    </a:solidFill>
                    <a:latin typeface="Times New Roman" pitchFamily="18" charset="0"/>
                  </a:rPr>
                  <a:t>   </a:t>
                </a:r>
                <a:r>
                  <a:rPr lang="en-US" sz="1400" b="0" dirty="0">
                    <a:solidFill>
                      <a:srgbClr val="0000FF"/>
                    </a:solidFill>
                    <a:latin typeface="Times New Roman" pitchFamily="18" charset="0"/>
                  </a:rPr>
                  <a:t>Page 2                    </a:t>
                </a:r>
                <a:r>
                  <a:rPr lang="en-US" sz="1100" b="0" dirty="0">
                    <a:solidFill>
                      <a:srgbClr val="0000FF"/>
                    </a:solidFill>
                    <a:latin typeface="Times New Roman" pitchFamily="18" charset="0"/>
                  </a:rPr>
                  <a:t>			</a:t>
                </a:r>
                <a:r>
                  <a:rPr lang="en-US" sz="1400" i="1" dirty="0">
                    <a:solidFill>
                      <a:srgbClr val="0000FF"/>
                    </a:solidFill>
                    <a:latin typeface="Times New Roman" pitchFamily="18" charset="0"/>
                  </a:rPr>
                  <a:t>DREAMHOUSE</a:t>
                </a:r>
                <a:r>
                  <a:rPr lang="en-US" sz="1400" dirty="0">
                    <a:solidFill>
                      <a:srgbClr val="0000FF"/>
                    </a:solidFill>
                    <a:latin typeface="Times New Roman" pitchFamily="18" charset="0"/>
                  </a:rPr>
                  <a:t> LEASE</a:t>
                </a:r>
                <a:r>
                  <a:rPr lang="en-US" sz="1400" b="0" dirty="0">
                    <a:solidFill>
                      <a:srgbClr val="0000FF"/>
                    </a:solidFill>
                    <a:latin typeface="Times New Roman" pitchFamily="18" charset="0"/>
                  </a:rPr>
                  <a:t>               	</a:t>
                </a:r>
                <a:r>
                  <a:rPr lang="en-US" sz="1400" b="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D</a:t>
                </a:r>
                <a:r>
                  <a:rPr lang="en-US" sz="14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ate</a:t>
                </a:r>
                <a:r>
                  <a:rPr lang="en-US" sz="1400" b="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1400" b="0" dirty="0">
                    <a:solidFill>
                      <a:srgbClr val="0000FF"/>
                    </a:solidFill>
                    <a:latin typeface="Times New Roman" pitchFamily="18" charset="0"/>
                  </a:rPr>
                  <a:t>: 28/02/2007 </a:t>
                </a:r>
              </a:p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100" b="0" dirty="0">
                    <a:solidFill>
                      <a:srgbClr val="0000FF"/>
                    </a:solidFill>
                    <a:latin typeface="Times New Roman" pitchFamily="18" charset="0"/>
                  </a:rPr>
                  <a:t>       </a:t>
                </a:r>
                <a:r>
                  <a:rPr lang="en-US" sz="1400" b="0" dirty="0">
                    <a:solidFill>
                      <a:srgbClr val="0000FF"/>
                    </a:solidFill>
                    <a:latin typeface="Times New Roman" pitchFamily="18" charset="0"/>
                  </a:rPr>
                  <a:t>            Client Rental Information</a:t>
                </a:r>
                <a:r>
                  <a:rPr lang="en-US" sz="1400" i="1" dirty="0">
                    <a:solidFill>
                      <a:srgbClr val="0000FF"/>
                    </a:solidFill>
                    <a:latin typeface="Times New Roman" pitchFamily="18" charset="0"/>
                  </a:rPr>
                  <a:t>  </a:t>
                </a:r>
                <a:r>
                  <a:rPr lang="en-US" sz="1400" i="1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  </a:t>
                </a:r>
                <a:r>
                  <a:rPr lang="en-US" sz="1100" b="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</a:p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 b="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  </a:t>
                </a:r>
                <a:r>
                  <a:rPr lang="en-US" sz="14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Client Name :</a:t>
                </a:r>
                <a:r>
                  <a:rPr lang="en-US" sz="1400" b="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 Ahmad                                     </a:t>
                </a:r>
                <a:r>
                  <a:rPr lang="en-US" sz="1100" b="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			</a:t>
                </a:r>
                <a:r>
                  <a:rPr lang="en-US" sz="1400" b="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                      </a:t>
                </a:r>
                <a:r>
                  <a:rPr lang="en-US" sz="14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Client Number</a:t>
                </a:r>
                <a:r>
                  <a:rPr lang="en-US" sz="1400" b="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 : CR56</a:t>
                </a:r>
                <a:endParaRPr lang="en-US" sz="1400" b="0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11726" name="Group 78"/>
            <p:cNvGrpSpPr>
              <a:grpSpLocks/>
            </p:cNvGrpSpPr>
            <p:nvPr/>
          </p:nvGrpSpPr>
          <p:grpSpPr bwMode="auto">
            <a:xfrm>
              <a:off x="1090" y="2255"/>
              <a:ext cx="830" cy="387"/>
              <a:chOff x="460" y="-4"/>
              <a:chExt cx="583" cy="1387"/>
            </a:xfrm>
          </p:grpSpPr>
          <p:sp>
            <p:nvSpPr>
              <p:cNvPr id="411727" name="Rectangle 79"/>
              <p:cNvSpPr>
                <a:spLocks noChangeArrowheads="1"/>
              </p:cNvSpPr>
              <p:nvPr/>
            </p:nvSpPr>
            <p:spPr bwMode="auto">
              <a:xfrm>
                <a:off x="460" y="0"/>
                <a:ext cx="583" cy="13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1728" name="Group 80"/>
              <p:cNvGrpSpPr>
                <a:grpSpLocks/>
              </p:cNvGrpSpPr>
              <p:nvPr/>
            </p:nvGrpSpPr>
            <p:grpSpPr bwMode="auto">
              <a:xfrm>
                <a:off x="460" y="-4"/>
                <a:ext cx="583" cy="1387"/>
                <a:chOff x="460" y="-4"/>
                <a:chExt cx="583" cy="1387"/>
              </a:xfrm>
            </p:grpSpPr>
            <p:sp>
              <p:nvSpPr>
                <p:cNvPr id="411729" name="Rectangle 81"/>
                <p:cNvSpPr>
                  <a:spLocks noChangeArrowheads="1"/>
                </p:cNvSpPr>
                <p:nvPr/>
              </p:nvSpPr>
              <p:spPr bwMode="auto">
                <a:xfrm>
                  <a:off x="503" y="0"/>
                  <a:ext cx="497" cy="13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2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House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2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Address</a:t>
                  </a:r>
                  <a:endParaRPr lang="en-GB" sz="1200" b="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200" b="0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1730" name="Rectangle 82"/>
                <p:cNvSpPr>
                  <a:spLocks noChangeArrowheads="1"/>
                </p:cNvSpPr>
                <p:nvPr/>
              </p:nvSpPr>
              <p:spPr bwMode="auto">
                <a:xfrm>
                  <a:off x="460" y="0"/>
                  <a:ext cx="583" cy="138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9" name="Rectangle 81"/>
                <p:cNvSpPr>
                  <a:spLocks noChangeArrowheads="1"/>
                </p:cNvSpPr>
                <p:nvPr/>
              </p:nvSpPr>
              <p:spPr bwMode="auto">
                <a:xfrm>
                  <a:off x="528" y="-4"/>
                  <a:ext cx="497" cy="13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House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Address</a:t>
                  </a:r>
                  <a:endParaRPr lang="en-GB" sz="1400" b="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400" b="0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411731" name="Group 83"/>
            <p:cNvGrpSpPr>
              <a:grpSpLocks/>
            </p:cNvGrpSpPr>
            <p:nvPr/>
          </p:nvGrpSpPr>
          <p:grpSpPr bwMode="auto">
            <a:xfrm>
              <a:off x="1920" y="2256"/>
              <a:ext cx="699" cy="387"/>
              <a:chOff x="1043" y="-4"/>
              <a:chExt cx="492" cy="1387"/>
            </a:xfrm>
          </p:grpSpPr>
          <p:sp>
            <p:nvSpPr>
              <p:cNvPr id="411732" name="Rectangle 84"/>
              <p:cNvSpPr>
                <a:spLocks noChangeArrowheads="1"/>
              </p:cNvSpPr>
              <p:nvPr/>
            </p:nvSpPr>
            <p:spPr bwMode="auto">
              <a:xfrm>
                <a:off x="1043" y="0"/>
                <a:ext cx="492" cy="13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1733" name="Group 85"/>
              <p:cNvGrpSpPr>
                <a:grpSpLocks/>
              </p:cNvGrpSpPr>
              <p:nvPr/>
            </p:nvGrpSpPr>
            <p:grpSpPr bwMode="auto">
              <a:xfrm>
                <a:off x="1043" y="-4"/>
                <a:ext cx="492" cy="1387"/>
                <a:chOff x="1043" y="-4"/>
                <a:chExt cx="492" cy="1387"/>
              </a:xfrm>
            </p:grpSpPr>
            <p:sp>
              <p:nvSpPr>
                <p:cNvPr id="411734" name="Rectangle 86"/>
                <p:cNvSpPr>
                  <a:spLocks noChangeArrowheads="1"/>
                </p:cNvSpPr>
                <p:nvPr/>
              </p:nvSpPr>
              <p:spPr bwMode="auto">
                <a:xfrm>
                  <a:off x="1086" y="0"/>
                  <a:ext cx="406" cy="13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20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Rent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20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Start</a:t>
                  </a:r>
                  <a:endParaRPr lang="en-GB" sz="1200" b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200" b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1735" name="Rectangle 87"/>
                <p:cNvSpPr>
                  <a:spLocks noChangeArrowheads="1"/>
                </p:cNvSpPr>
                <p:nvPr/>
              </p:nvSpPr>
              <p:spPr bwMode="auto">
                <a:xfrm>
                  <a:off x="1043" y="0"/>
                  <a:ext cx="492" cy="138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50" name="Rectangle 86"/>
                <p:cNvSpPr>
                  <a:spLocks noChangeArrowheads="1"/>
                </p:cNvSpPr>
                <p:nvPr/>
              </p:nvSpPr>
              <p:spPr bwMode="auto">
                <a:xfrm>
                  <a:off x="1111" y="-4"/>
                  <a:ext cx="406" cy="13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Rent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Start</a:t>
                  </a:r>
                  <a:endParaRPr lang="en-GB" sz="1400" b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400" b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411736" name="Group 88"/>
            <p:cNvGrpSpPr>
              <a:grpSpLocks/>
            </p:cNvGrpSpPr>
            <p:nvPr/>
          </p:nvGrpSpPr>
          <p:grpSpPr bwMode="auto">
            <a:xfrm>
              <a:off x="2619" y="2256"/>
              <a:ext cx="700" cy="387"/>
              <a:chOff x="1535" y="-4"/>
              <a:chExt cx="492" cy="1387"/>
            </a:xfrm>
          </p:grpSpPr>
          <p:sp>
            <p:nvSpPr>
              <p:cNvPr id="411737" name="Rectangle 89"/>
              <p:cNvSpPr>
                <a:spLocks noChangeArrowheads="1"/>
              </p:cNvSpPr>
              <p:nvPr/>
            </p:nvSpPr>
            <p:spPr bwMode="auto">
              <a:xfrm>
                <a:off x="1535" y="0"/>
                <a:ext cx="492" cy="13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1738" name="Group 90"/>
              <p:cNvGrpSpPr>
                <a:grpSpLocks/>
              </p:cNvGrpSpPr>
              <p:nvPr/>
            </p:nvGrpSpPr>
            <p:grpSpPr bwMode="auto">
              <a:xfrm>
                <a:off x="1535" y="-4"/>
                <a:ext cx="492" cy="1387"/>
                <a:chOff x="1535" y="-4"/>
                <a:chExt cx="492" cy="1387"/>
              </a:xfrm>
            </p:grpSpPr>
            <p:sp>
              <p:nvSpPr>
                <p:cNvPr id="411739" name="Rectangle 91"/>
                <p:cNvSpPr>
                  <a:spLocks noChangeArrowheads="1"/>
                </p:cNvSpPr>
                <p:nvPr/>
              </p:nvSpPr>
              <p:spPr bwMode="auto">
                <a:xfrm>
                  <a:off x="1578" y="0"/>
                  <a:ext cx="406" cy="13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20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Rent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20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Finish</a:t>
                  </a:r>
                  <a:endParaRPr lang="en-GB" sz="1200" b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200" b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1740" name="Rectangle 92"/>
                <p:cNvSpPr>
                  <a:spLocks noChangeArrowheads="1"/>
                </p:cNvSpPr>
                <p:nvPr/>
              </p:nvSpPr>
              <p:spPr bwMode="auto">
                <a:xfrm>
                  <a:off x="1535" y="0"/>
                  <a:ext cx="492" cy="138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51" name="Rectangle 91"/>
                <p:cNvSpPr>
                  <a:spLocks noChangeArrowheads="1"/>
                </p:cNvSpPr>
                <p:nvPr/>
              </p:nvSpPr>
              <p:spPr bwMode="auto">
                <a:xfrm>
                  <a:off x="1603" y="-4"/>
                  <a:ext cx="406" cy="13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Rent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Finish</a:t>
                  </a:r>
                  <a:endParaRPr lang="en-GB" sz="1400" b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400" b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411741" name="Group 93"/>
            <p:cNvGrpSpPr>
              <a:grpSpLocks/>
            </p:cNvGrpSpPr>
            <p:nvPr/>
          </p:nvGrpSpPr>
          <p:grpSpPr bwMode="auto">
            <a:xfrm>
              <a:off x="3319" y="2256"/>
              <a:ext cx="744" cy="387"/>
              <a:chOff x="2027" y="-4"/>
              <a:chExt cx="523" cy="1387"/>
            </a:xfrm>
          </p:grpSpPr>
          <p:sp>
            <p:nvSpPr>
              <p:cNvPr id="411742" name="Rectangle 94"/>
              <p:cNvSpPr>
                <a:spLocks noChangeArrowheads="1"/>
              </p:cNvSpPr>
              <p:nvPr/>
            </p:nvSpPr>
            <p:spPr bwMode="auto">
              <a:xfrm>
                <a:off x="2027" y="0"/>
                <a:ext cx="523" cy="13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1743" name="Group 95"/>
              <p:cNvGrpSpPr>
                <a:grpSpLocks/>
              </p:cNvGrpSpPr>
              <p:nvPr/>
            </p:nvGrpSpPr>
            <p:grpSpPr bwMode="auto">
              <a:xfrm>
                <a:off x="2027" y="-4"/>
                <a:ext cx="523" cy="1387"/>
                <a:chOff x="2027" y="-4"/>
                <a:chExt cx="523" cy="1387"/>
              </a:xfrm>
            </p:grpSpPr>
            <p:sp>
              <p:nvSpPr>
                <p:cNvPr id="411744" name="Rectangle 96"/>
                <p:cNvSpPr>
                  <a:spLocks noChangeArrowheads="1"/>
                </p:cNvSpPr>
                <p:nvPr/>
              </p:nvSpPr>
              <p:spPr bwMode="auto">
                <a:xfrm>
                  <a:off x="2070" y="0"/>
                  <a:ext cx="437" cy="13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20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Monthly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20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Rent</a:t>
                  </a:r>
                  <a:endParaRPr lang="en-GB" sz="1200" b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200" b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1745" name="Rectangle 97"/>
                <p:cNvSpPr>
                  <a:spLocks noChangeArrowheads="1"/>
                </p:cNvSpPr>
                <p:nvPr/>
              </p:nvSpPr>
              <p:spPr bwMode="auto">
                <a:xfrm>
                  <a:off x="2027" y="0"/>
                  <a:ext cx="523" cy="138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52" name="Rectangle 96"/>
                <p:cNvSpPr>
                  <a:spLocks noChangeArrowheads="1"/>
                </p:cNvSpPr>
                <p:nvPr/>
              </p:nvSpPr>
              <p:spPr bwMode="auto">
                <a:xfrm>
                  <a:off x="2095" y="-4"/>
                  <a:ext cx="437" cy="13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Monthly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Rent</a:t>
                  </a:r>
                  <a:endParaRPr lang="en-GB" sz="1400" b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400" b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411746" name="Group 98"/>
            <p:cNvGrpSpPr>
              <a:grpSpLocks/>
            </p:cNvGrpSpPr>
            <p:nvPr/>
          </p:nvGrpSpPr>
          <p:grpSpPr bwMode="auto">
            <a:xfrm>
              <a:off x="4064" y="2257"/>
              <a:ext cx="700" cy="386"/>
              <a:chOff x="2550" y="0"/>
              <a:chExt cx="492" cy="1383"/>
            </a:xfrm>
          </p:grpSpPr>
          <p:sp>
            <p:nvSpPr>
              <p:cNvPr id="411747" name="Rectangle 99"/>
              <p:cNvSpPr>
                <a:spLocks noChangeArrowheads="1"/>
              </p:cNvSpPr>
              <p:nvPr/>
            </p:nvSpPr>
            <p:spPr bwMode="auto">
              <a:xfrm>
                <a:off x="2550" y="0"/>
                <a:ext cx="492" cy="13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1748" name="Group 100"/>
              <p:cNvGrpSpPr>
                <a:grpSpLocks/>
              </p:cNvGrpSpPr>
              <p:nvPr/>
            </p:nvGrpSpPr>
            <p:grpSpPr bwMode="auto">
              <a:xfrm>
                <a:off x="2550" y="0"/>
                <a:ext cx="492" cy="1383"/>
                <a:chOff x="2550" y="0"/>
                <a:chExt cx="492" cy="1383"/>
              </a:xfrm>
            </p:grpSpPr>
            <p:sp>
              <p:nvSpPr>
                <p:cNvPr id="411749" name="Rectangle 101"/>
                <p:cNvSpPr>
                  <a:spLocks noChangeArrowheads="1"/>
                </p:cNvSpPr>
                <p:nvPr/>
              </p:nvSpPr>
              <p:spPr bwMode="auto">
                <a:xfrm>
                  <a:off x="2593" y="0"/>
                  <a:ext cx="406" cy="13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Owner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No</a:t>
                  </a:r>
                  <a:endParaRPr lang="en-GB" sz="1400" b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400" b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1750" name="Rectangle 102"/>
                <p:cNvSpPr>
                  <a:spLocks noChangeArrowheads="1"/>
                </p:cNvSpPr>
                <p:nvPr/>
              </p:nvSpPr>
              <p:spPr bwMode="auto">
                <a:xfrm>
                  <a:off x="2550" y="0"/>
                  <a:ext cx="492" cy="138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1751" name="Group 103"/>
            <p:cNvGrpSpPr>
              <a:grpSpLocks/>
            </p:cNvGrpSpPr>
            <p:nvPr/>
          </p:nvGrpSpPr>
          <p:grpSpPr bwMode="auto">
            <a:xfrm>
              <a:off x="4763" y="2257"/>
              <a:ext cx="901" cy="386"/>
              <a:chOff x="3042" y="0"/>
              <a:chExt cx="698" cy="1383"/>
            </a:xfrm>
          </p:grpSpPr>
          <p:sp>
            <p:nvSpPr>
              <p:cNvPr id="411752" name="Rectangle 104"/>
              <p:cNvSpPr>
                <a:spLocks noChangeArrowheads="1"/>
              </p:cNvSpPr>
              <p:nvPr/>
            </p:nvSpPr>
            <p:spPr bwMode="auto">
              <a:xfrm>
                <a:off x="3042" y="0"/>
                <a:ext cx="698" cy="13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1753" name="Group 105"/>
              <p:cNvGrpSpPr>
                <a:grpSpLocks/>
              </p:cNvGrpSpPr>
              <p:nvPr/>
            </p:nvGrpSpPr>
            <p:grpSpPr bwMode="auto">
              <a:xfrm>
                <a:off x="3042" y="0"/>
                <a:ext cx="698" cy="1383"/>
                <a:chOff x="3042" y="0"/>
                <a:chExt cx="698" cy="1383"/>
              </a:xfrm>
            </p:grpSpPr>
            <p:sp>
              <p:nvSpPr>
                <p:cNvPr id="411754" name="Rectangle 106"/>
                <p:cNvSpPr>
                  <a:spLocks noChangeArrowheads="1"/>
                </p:cNvSpPr>
                <p:nvPr/>
              </p:nvSpPr>
              <p:spPr bwMode="auto">
                <a:xfrm>
                  <a:off x="3085" y="0"/>
                  <a:ext cx="612" cy="138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Owner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Name</a:t>
                  </a:r>
                  <a:endParaRPr lang="en-GB" sz="1400" b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400" b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1755" name="Rectangle 107"/>
                <p:cNvSpPr>
                  <a:spLocks noChangeArrowheads="1"/>
                </p:cNvSpPr>
                <p:nvPr/>
              </p:nvSpPr>
              <p:spPr bwMode="auto">
                <a:xfrm>
                  <a:off x="3042" y="0"/>
                  <a:ext cx="698" cy="138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1756" name="Group 108"/>
            <p:cNvGrpSpPr>
              <a:grpSpLocks/>
            </p:cNvGrpSpPr>
            <p:nvPr/>
          </p:nvGrpSpPr>
          <p:grpSpPr bwMode="auto">
            <a:xfrm>
              <a:off x="436" y="2650"/>
              <a:ext cx="654" cy="852"/>
              <a:chOff x="0" y="1383"/>
              <a:chExt cx="460" cy="978"/>
            </a:xfrm>
          </p:grpSpPr>
          <p:sp>
            <p:nvSpPr>
              <p:cNvPr id="411757" name="Rectangle 109"/>
              <p:cNvSpPr>
                <a:spLocks noChangeArrowheads="1"/>
              </p:cNvSpPr>
              <p:nvPr/>
            </p:nvSpPr>
            <p:spPr bwMode="auto">
              <a:xfrm>
                <a:off x="0" y="1383"/>
                <a:ext cx="460" cy="9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1758" name="Group 110"/>
              <p:cNvGrpSpPr>
                <a:grpSpLocks/>
              </p:cNvGrpSpPr>
              <p:nvPr/>
            </p:nvGrpSpPr>
            <p:grpSpPr bwMode="auto">
              <a:xfrm>
                <a:off x="0" y="1383"/>
                <a:ext cx="460" cy="978"/>
                <a:chOff x="0" y="1383"/>
                <a:chExt cx="460" cy="978"/>
              </a:xfrm>
            </p:grpSpPr>
            <p:sp>
              <p:nvSpPr>
                <p:cNvPr id="411759" name="Rectangle 111"/>
                <p:cNvSpPr>
                  <a:spLocks noChangeArrowheads="1"/>
                </p:cNvSpPr>
                <p:nvPr/>
              </p:nvSpPr>
              <p:spPr bwMode="auto">
                <a:xfrm>
                  <a:off x="43" y="1383"/>
                  <a:ext cx="374" cy="9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PG04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PG16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400" b="0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1760" name="Rectangle 112"/>
                <p:cNvSpPr>
                  <a:spLocks noChangeArrowheads="1"/>
                </p:cNvSpPr>
                <p:nvPr/>
              </p:nvSpPr>
              <p:spPr bwMode="auto">
                <a:xfrm>
                  <a:off x="0" y="1383"/>
                  <a:ext cx="460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1761" name="Group 113"/>
            <p:cNvGrpSpPr>
              <a:grpSpLocks/>
            </p:cNvGrpSpPr>
            <p:nvPr/>
          </p:nvGrpSpPr>
          <p:grpSpPr bwMode="auto">
            <a:xfrm>
              <a:off x="1090" y="2650"/>
              <a:ext cx="830" cy="852"/>
              <a:chOff x="460" y="1383"/>
              <a:chExt cx="583" cy="978"/>
            </a:xfrm>
          </p:grpSpPr>
          <p:sp>
            <p:nvSpPr>
              <p:cNvPr id="411762" name="Rectangle 114"/>
              <p:cNvSpPr>
                <a:spLocks noChangeArrowheads="1"/>
              </p:cNvSpPr>
              <p:nvPr/>
            </p:nvSpPr>
            <p:spPr bwMode="auto">
              <a:xfrm>
                <a:off x="460" y="1383"/>
                <a:ext cx="583" cy="9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1763" name="Group 115"/>
              <p:cNvGrpSpPr>
                <a:grpSpLocks/>
              </p:cNvGrpSpPr>
              <p:nvPr/>
            </p:nvGrpSpPr>
            <p:grpSpPr bwMode="auto">
              <a:xfrm>
                <a:off x="460" y="1383"/>
                <a:ext cx="583" cy="978"/>
                <a:chOff x="460" y="1383"/>
                <a:chExt cx="583" cy="978"/>
              </a:xfrm>
            </p:grpSpPr>
            <p:sp>
              <p:nvSpPr>
                <p:cNvPr id="411764" name="Rectangle 116"/>
                <p:cNvSpPr>
                  <a:spLocks noChangeArrowheads="1"/>
                </p:cNvSpPr>
                <p:nvPr/>
              </p:nvSpPr>
              <p:spPr bwMode="auto">
                <a:xfrm>
                  <a:off x="503" y="1383"/>
                  <a:ext cx="497" cy="9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Skudai</a:t>
                  </a:r>
                  <a:r>
                    <a:rPr lang="en-GB" sz="1400" b="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GB" sz="1400" b="0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Johor</a:t>
                  </a:r>
                  <a:endParaRPr lang="en-GB" sz="1400" b="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400" b="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Ampang</a:t>
                  </a:r>
                  <a:r>
                    <a:rPr lang="en-GB" sz="1400" b="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, Selangor</a:t>
                  </a:r>
                  <a:endParaRPr lang="en-GB" sz="1400" b="0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1765" name="Rectangle 117"/>
                <p:cNvSpPr>
                  <a:spLocks noChangeArrowheads="1"/>
                </p:cNvSpPr>
                <p:nvPr/>
              </p:nvSpPr>
              <p:spPr bwMode="auto">
                <a:xfrm>
                  <a:off x="460" y="1383"/>
                  <a:ext cx="58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1766" name="Group 118"/>
            <p:cNvGrpSpPr>
              <a:grpSpLocks/>
            </p:cNvGrpSpPr>
            <p:nvPr/>
          </p:nvGrpSpPr>
          <p:grpSpPr bwMode="auto">
            <a:xfrm>
              <a:off x="1920" y="2650"/>
              <a:ext cx="699" cy="852"/>
              <a:chOff x="1043" y="1383"/>
              <a:chExt cx="492" cy="978"/>
            </a:xfrm>
          </p:grpSpPr>
          <p:sp>
            <p:nvSpPr>
              <p:cNvPr id="411767" name="Rectangle 119"/>
              <p:cNvSpPr>
                <a:spLocks noChangeArrowheads="1"/>
              </p:cNvSpPr>
              <p:nvPr/>
            </p:nvSpPr>
            <p:spPr bwMode="auto">
              <a:xfrm>
                <a:off x="1043" y="1383"/>
                <a:ext cx="492" cy="9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1768" name="Group 120"/>
              <p:cNvGrpSpPr>
                <a:grpSpLocks/>
              </p:cNvGrpSpPr>
              <p:nvPr/>
            </p:nvGrpSpPr>
            <p:grpSpPr bwMode="auto">
              <a:xfrm>
                <a:off x="1043" y="1383"/>
                <a:ext cx="492" cy="978"/>
                <a:chOff x="1043" y="1383"/>
                <a:chExt cx="492" cy="978"/>
              </a:xfrm>
            </p:grpSpPr>
            <p:sp>
              <p:nvSpPr>
                <p:cNvPr id="411769" name="Rectangle 121"/>
                <p:cNvSpPr>
                  <a:spLocks noChangeArrowheads="1"/>
                </p:cNvSpPr>
                <p:nvPr/>
              </p:nvSpPr>
              <p:spPr bwMode="auto">
                <a:xfrm>
                  <a:off x="1086" y="1383"/>
                  <a:ext cx="406" cy="9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1/7/93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1/9/00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400" b="0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1770" name="Rectangle 122"/>
                <p:cNvSpPr>
                  <a:spLocks noChangeArrowheads="1"/>
                </p:cNvSpPr>
                <p:nvPr/>
              </p:nvSpPr>
              <p:spPr bwMode="auto">
                <a:xfrm>
                  <a:off x="1043" y="1383"/>
                  <a:ext cx="492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1771" name="Group 123"/>
            <p:cNvGrpSpPr>
              <a:grpSpLocks/>
            </p:cNvGrpSpPr>
            <p:nvPr/>
          </p:nvGrpSpPr>
          <p:grpSpPr bwMode="auto">
            <a:xfrm>
              <a:off x="2619" y="2650"/>
              <a:ext cx="700" cy="852"/>
              <a:chOff x="1535" y="1383"/>
              <a:chExt cx="492" cy="978"/>
            </a:xfrm>
          </p:grpSpPr>
          <p:sp>
            <p:nvSpPr>
              <p:cNvPr id="411772" name="Rectangle 124"/>
              <p:cNvSpPr>
                <a:spLocks noChangeArrowheads="1"/>
              </p:cNvSpPr>
              <p:nvPr/>
            </p:nvSpPr>
            <p:spPr bwMode="auto">
              <a:xfrm>
                <a:off x="1535" y="1383"/>
                <a:ext cx="492" cy="9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1773" name="Group 125"/>
              <p:cNvGrpSpPr>
                <a:grpSpLocks/>
              </p:cNvGrpSpPr>
              <p:nvPr/>
            </p:nvGrpSpPr>
            <p:grpSpPr bwMode="auto">
              <a:xfrm>
                <a:off x="1535" y="1383"/>
                <a:ext cx="492" cy="978"/>
                <a:chOff x="1535" y="1383"/>
                <a:chExt cx="492" cy="978"/>
              </a:xfrm>
            </p:grpSpPr>
            <p:sp>
              <p:nvSpPr>
                <p:cNvPr id="411774" name="Rectangle 126"/>
                <p:cNvSpPr>
                  <a:spLocks noChangeArrowheads="1"/>
                </p:cNvSpPr>
                <p:nvPr/>
              </p:nvSpPr>
              <p:spPr bwMode="auto">
                <a:xfrm>
                  <a:off x="1578" y="1383"/>
                  <a:ext cx="406" cy="9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31/8/00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1/9/01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200" b="0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1775" name="Rectangle 127"/>
                <p:cNvSpPr>
                  <a:spLocks noChangeArrowheads="1"/>
                </p:cNvSpPr>
                <p:nvPr/>
              </p:nvSpPr>
              <p:spPr bwMode="auto">
                <a:xfrm>
                  <a:off x="1535" y="1383"/>
                  <a:ext cx="492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1776" name="Group 128"/>
            <p:cNvGrpSpPr>
              <a:grpSpLocks/>
            </p:cNvGrpSpPr>
            <p:nvPr/>
          </p:nvGrpSpPr>
          <p:grpSpPr bwMode="auto">
            <a:xfrm>
              <a:off x="3319" y="2650"/>
              <a:ext cx="744" cy="852"/>
              <a:chOff x="2027" y="1383"/>
              <a:chExt cx="523" cy="978"/>
            </a:xfrm>
          </p:grpSpPr>
          <p:sp>
            <p:nvSpPr>
              <p:cNvPr id="411777" name="Rectangle 129"/>
              <p:cNvSpPr>
                <a:spLocks noChangeArrowheads="1"/>
              </p:cNvSpPr>
              <p:nvPr/>
            </p:nvSpPr>
            <p:spPr bwMode="auto">
              <a:xfrm>
                <a:off x="2027" y="1383"/>
                <a:ext cx="523" cy="9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1778" name="Group 130"/>
              <p:cNvGrpSpPr>
                <a:grpSpLocks/>
              </p:cNvGrpSpPr>
              <p:nvPr/>
            </p:nvGrpSpPr>
            <p:grpSpPr bwMode="auto">
              <a:xfrm>
                <a:off x="2027" y="1383"/>
                <a:ext cx="523" cy="978"/>
                <a:chOff x="2027" y="1383"/>
                <a:chExt cx="523" cy="978"/>
              </a:xfrm>
            </p:grpSpPr>
            <p:sp>
              <p:nvSpPr>
                <p:cNvPr id="411779" name="Rectangle 131"/>
                <p:cNvSpPr>
                  <a:spLocks noChangeArrowheads="1"/>
                </p:cNvSpPr>
                <p:nvPr/>
              </p:nvSpPr>
              <p:spPr bwMode="auto">
                <a:xfrm>
                  <a:off x="2070" y="1383"/>
                  <a:ext cx="437" cy="9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750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850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400" b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1780" name="Rectangle 132"/>
                <p:cNvSpPr>
                  <a:spLocks noChangeArrowheads="1"/>
                </p:cNvSpPr>
                <p:nvPr/>
              </p:nvSpPr>
              <p:spPr bwMode="auto">
                <a:xfrm>
                  <a:off x="2027" y="1383"/>
                  <a:ext cx="523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1781" name="Group 133"/>
            <p:cNvGrpSpPr>
              <a:grpSpLocks/>
            </p:cNvGrpSpPr>
            <p:nvPr/>
          </p:nvGrpSpPr>
          <p:grpSpPr bwMode="auto">
            <a:xfrm>
              <a:off x="4064" y="2650"/>
              <a:ext cx="700" cy="852"/>
              <a:chOff x="2550" y="1383"/>
              <a:chExt cx="492" cy="978"/>
            </a:xfrm>
          </p:grpSpPr>
          <p:sp>
            <p:nvSpPr>
              <p:cNvPr id="411782" name="Rectangle 134"/>
              <p:cNvSpPr>
                <a:spLocks noChangeArrowheads="1"/>
              </p:cNvSpPr>
              <p:nvPr/>
            </p:nvSpPr>
            <p:spPr bwMode="auto">
              <a:xfrm>
                <a:off x="2550" y="1383"/>
                <a:ext cx="492" cy="9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1783" name="Group 135"/>
              <p:cNvGrpSpPr>
                <a:grpSpLocks/>
              </p:cNvGrpSpPr>
              <p:nvPr/>
            </p:nvGrpSpPr>
            <p:grpSpPr bwMode="auto">
              <a:xfrm>
                <a:off x="2550" y="1383"/>
                <a:ext cx="492" cy="978"/>
                <a:chOff x="2550" y="1383"/>
                <a:chExt cx="492" cy="978"/>
              </a:xfrm>
            </p:grpSpPr>
            <p:sp>
              <p:nvSpPr>
                <p:cNvPr id="411784" name="Rectangle 136"/>
                <p:cNvSpPr>
                  <a:spLocks noChangeArrowheads="1"/>
                </p:cNvSpPr>
                <p:nvPr/>
              </p:nvSpPr>
              <p:spPr bwMode="auto">
                <a:xfrm>
                  <a:off x="2593" y="1383"/>
                  <a:ext cx="406" cy="9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C040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C093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400" b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1785" name="Rectangle 137"/>
                <p:cNvSpPr>
                  <a:spLocks noChangeArrowheads="1"/>
                </p:cNvSpPr>
                <p:nvPr/>
              </p:nvSpPr>
              <p:spPr bwMode="auto">
                <a:xfrm>
                  <a:off x="2550" y="1383"/>
                  <a:ext cx="492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1786" name="Group 138"/>
            <p:cNvGrpSpPr>
              <a:grpSpLocks/>
            </p:cNvGrpSpPr>
            <p:nvPr/>
          </p:nvGrpSpPr>
          <p:grpSpPr bwMode="auto">
            <a:xfrm>
              <a:off x="4760" y="2648"/>
              <a:ext cx="912" cy="852"/>
              <a:chOff x="3042" y="1383"/>
              <a:chExt cx="698" cy="978"/>
            </a:xfrm>
          </p:grpSpPr>
          <p:sp>
            <p:nvSpPr>
              <p:cNvPr id="411787" name="Rectangle 139"/>
              <p:cNvSpPr>
                <a:spLocks noChangeArrowheads="1"/>
              </p:cNvSpPr>
              <p:nvPr/>
            </p:nvSpPr>
            <p:spPr bwMode="auto">
              <a:xfrm>
                <a:off x="3042" y="1383"/>
                <a:ext cx="698" cy="9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1788" name="Group 140"/>
              <p:cNvGrpSpPr>
                <a:grpSpLocks/>
              </p:cNvGrpSpPr>
              <p:nvPr/>
            </p:nvGrpSpPr>
            <p:grpSpPr bwMode="auto">
              <a:xfrm>
                <a:off x="3042" y="1383"/>
                <a:ext cx="698" cy="978"/>
                <a:chOff x="3042" y="1383"/>
                <a:chExt cx="698" cy="978"/>
              </a:xfrm>
            </p:grpSpPr>
            <p:sp>
              <p:nvSpPr>
                <p:cNvPr id="411789" name="Rectangle 141"/>
                <p:cNvSpPr>
                  <a:spLocks noChangeArrowheads="1"/>
                </p:cNvSpPr>
                <p:nvPr/>
              </p:nvSpPr>
              <p:spPr bwMode="auto">
                <a:xfrm>
                  <a:off x="3085" y="1383"/>
                  <a:ext cx="612" cy="9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Dolah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400" b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400" b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Abdullah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400" b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b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400" b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400" b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1790" name="Rectangle 142"/>
                <p:cNvSpPr>
                  <a:spLocks noChangeArrowheads="1"/>
                </p:cNvSpPr>
                <p:nvPr/>
              </p:nvSpPr>
              <p:spPr bwMode="auto">
                <a:xfrm>
                  <a:off x="3042" y="1383"/>
                  <a:ext cx="698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1791" name="Group 143"/>
            <p:cNvGrpSpPr>
              <a:grpSpLocks/>
            </p:cNvGrpSpPr>
            <p:nvPr/>
          </p:nvGrpSpPr>
          <p:grpSpPr bwMode="auto">
            <a:xfrm>
              <a:off x="432" y="2237"/>
              <a:ext cx="654" cy="406"/>
              <a:chOff x="0" y="1383"/>
              <a:chExt cx="460" cy="978"/>
            </a:xfrm>
          </p:grpSpPr>
          <p:sp>
            <p:nvSpPr>
              <p:cNvPr id="411792" name="Rectangle 144"/>
              <p:cNvSpPr>
                <a:spLocks noChangeArrowheads="1"/>
              </p:cNvSpPr>
              <p:nvPr/>
            </p:nvSpPr>
            <p:spPr bwMode="auto">
              <a:xfrm>
                <a:off x="0" y="1383"/>
                <a:ext cx="460" cy="9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11793" name="Group 145"/>
              <p:cNvGrpSpPr>
                <a:grpSpLocks/>
              </p:cNvGrpSpPr>
              <p:nvPr/>
            </p:nvGrpSpPr>
            <p:grpSpPr bwMode="auto">
              <a:xfrm>
                <a:off x="0" y="1383"/>
                <a:ext cx="460" cy="978"/>
                <a:chOff x="0" y="1383"/>
                <a:chExt cx="460" cy="978"/>
              </a:xfrm>
            </p:grpSpPr>
            <p:sp>
              <p:nvSpPr>
                <p:cNvPr id="411794" name="Rectangle 146"/>
                <p:cNvSpPr>
                  <a:spLocks noChangeArrowheads="1"/>
                </p:cNvSpPr>
                <p:nvPr/>
              </p:nvSpPr>
              <p:spPr bwMode="auto">
                <a:xfrm>
                  <a:off x="43" y="1383"/>
                  <a:ext cx="374" cy="97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House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No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4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200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1795" name="Rectangle 147"/>
                <p:cNvSpPr>
                  <a:spLocks noChangeArrowheads="1"/>
                </p:cNvSpPr>
                <p:nvPr/>
              </p:nvSpPr>
              <p:spPr bwMode="auto">
                <a:xfrm>
                  <a:off x="0" y="1383"/>
                  <a:ext cx="460" cy="97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11796" name="Rectangle 148"/>
            <p:cNvSpPr>
              <a:spLocks noChangeArrowheads="1"/>
            </p:cNvSpPr>
            <p:nvPr/>
          </p:nvSpPr>
          <p:spPr bwMode="auto">
            <a:xfrm>
              <a:off x="432" y="1680"/>
              <a:ext cx="5232" cy="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0" dirty="0">
                  <a:solidFill>
                    <a:srgbClr val="0000FF"/>
                  </a:solidFill>
                  <a:latin typeface="Times New Roman" pitchFamily="18" charset="0"/>
                </a:rPr>
                <a:t>  Page 1                    </a:t>
              </a:r>
              <a:r>
                <a:rPr lang="en-US" sz="1100" b="0" dirty="0">
                  <a:solidFill>
                    <a:srgbClr val="0000FF"/>
                  </a:solidFill>
                  <a:latin typeface="Times New Roman" pitchFamily="18" charset="0"/>
                </a:rPr>
                <a:t>			</a:t>
              </a:r>
              <a:r>
                <a:rPr lang="en-US" sz="1400" i="1" dirty="0">
                  <a:solidFill>
                    <a:srgbClr val="0000FF"/>
                  </a:solidFill>
                  <a:latin typeface="Times New Roman" pitchFamily="18" charset="0"/>
                </a:rPr>
                <a:t>DREAMHOUSE </a:t>
              </a:r>
              <a:r>
                <a:rPr lang="en-US" sz="1400" dirty="0">
                  <a:solidFill>
                    <a:srgbClr val="0000FF"/>
                  </a:solidFill>
                  <a:latin typeface="Times New Roman" pitchFamily="18" charset="0"/>
                </a:rPr>
                <a:t>LEASE</a:t>
              </a:r>
              <a:r>
                <a:rPr lang="en-US" sz="1400" b="0" dirty="0">
                  <a:solidFill>
                    <a:srgbClr val="0000FF"/>
                  </a:solidFill>
                  <a:latin typeface="Times New Roman" pitchFamily="18" charset="0"/>
                </a:rPr>
                <a:t>               	  </a:t>
              </a:r>
              <a:r>
                <a:rPr lang="en-US" sz="1400" dirty="0" smtClean="0">
                  <a:solidFill>
                    <a:srgbClr val="0000FF"/>
                  </a:solidFill>
                  <a:latin typeface="Times New Roman" pitchFamily="18" charset="0"/>
                </a:rPr>
                <a:t>Date</a:t>
              </a:r>
              <a:r>
                <a:rPr lang="en-US" sz="1400" b="0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1400" b="0" dirty="0">
                  <a:solidFill>
                    <a:srgbClr val="0000FF"/>
                  </a:solidFill>
                  <a:latin typeface="Times New Roman" pitchFamily="18" charset="0"/>
                </a:rPr>
                <a:t>: 28/02/2007 </a:t>
              </a:r>
            </a:p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0" dirty="0">
                  <a:solidFill>
                    <a:srgbClr val="0000FF"/>
                  </a:solidFill>
                  <a:latin typeface="Times New Roman" pitchFamily="18" charset="0"/>
                </a:rPr>
                <a:t>                    Client Rental Information</a:t>
              </a:r>
              <a:r>
                <a:rPr lang="en-US" sz="1400" i="1" dirty="0">
                  <a:solidFill>
                    <a:srgbClr val="0000FF"/>
                  </a:solidFill>
                  <a:latin typeface="Times New Roman" pitchFamily="18" charset="0"/>
                </a:rPr>
                <a:t>          </a:t>
              </a:r>
              <a:r>
                <a:rPr lang="en-US" sz="1400" i="1" dirty="0" smtClean="0">
                  <a:solidFill>
                    <a:srgbClr val="0000FF"/>
                  </a:solidFill>
                  <a:latin typeface="Times New Roman" pitchFamily="18" charset="0"/>
                </a:rPr>
                <a:t>       </a:t>
              </a:r>
              <a:endParaRPr lang="en-US" sz="1400" i="1" dirty="0">
                <a:solidFill>
                  <a:srgbClr val="0000FF"/>
                </a:solidFill>
                <a:latin typeface="Times New Roman" pitchFamily="18" charset="0"/>
              </a:endParaRPr>
            </a:p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</a:p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0" dirty="0">
                  <a:solidFill>
                    <a:srgbClr val="0000FF"/>
                  </a:solidFill>
                  <a:latin typeface="Times New Roman" pitchFamily="18" charset="0"/>
                </a:rPr>
                <a:t>  </a:t>
              </a:r>
              <a:r>
                <a:rPr lang="en-US" sz="1400" dirty="0">
                  <a:solidFill>
                    <a:srgbClr val="0000FF"/>
                  </a:solidFill>
                  <a:latin typeface="Times New Roman" pitchFamily="18" charset="0"/>
                </a:rPr>
                <a:t>Client Name :</a:t>
              </a:r>
              <a:r>
                <a:rPr lang="en-US" sz="1400" b="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1400" b="0" dirty="0" err="1">
                  <a:solidFill>
                    <a:srgbClr val="0000FF"/>
                  </a:solidFill>
                  <a:latin typeface="Times New Roman" pitchFamily="18" charset="0"/>
                </a:rPr>
                <a:t>Rannia</a:t>
              </a:r>
              <a:r>
                <a:rPr lang="en-US" sz="1400" b="0" dirty="0">
                  <a:solidFill>
                    <a:srgbClr val="0000FF"/>
                  </a:solidFill>
                  <a:latin typeface="Times New Roman" pitchFamily="18" charset="0"/>
                </a:rPr>
                <a:t>                                     		                                           </a:t>
              </a:r>
              <a:r>
                <a:rPr lang="en-US" sz="1400" dirty="0" smtClean="0">
                  <a:solidFill>
                    <a:srgbClr val="0000FF"/>
                  </a:solidFill>
                  <a:latin typeface="Times New Roman" pitchFamily="18" charset="0"/>
                </a:rPr>
                <a:t>Client </a:t>
              </a:r>
              <a:r>
                <a:rPr lang="en-US" sz="1400" dirty="0">
                  <a:solidFill>
                    <a:srgbClr val="0000FF"/>
                  </a:solidFill>
                  <a:latin typeface="Times New Roman" pitchFamily="18" charset="0"/>
                </a:rPr>
                <a:t>Number</a:t>
              </a:r>
              <a:r>
                <a:rPr lang="en-US" sz="1400" b="0" dirty="0">
                  <a:solidFill>
                    <a:srgbClr val="0000FF"/>
                  </a:solidFill>
                  <a:latin typeface="Times New Roman" pitchFamily="18" charset="0"/>
                </a:rPr>
                <a:t> : CR76</a:t>
              </a:r>
            </a:p>
          </p:txBody>
        </p:sp>
        <p:sp>
          <p:nvSpPr>
            <p:cNvPr id="411797" name="Text Box 149"/>
            <p:cNvSpPr txBox="1">
              <a:spLocks noChangeArrowheads="1"/>
            </p:cNvSpPr>
            <p:nvPr/>
          </p:nvSpPr>
          <p:spPr bwMode="auto">
            <a:xfrm>
              <a:off x="0" y="960"/>
              <a:ext cx="5760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000" dirty="0">
                  <a:solidFill>
                    <a:srgbClr val="CC0099"/>
                  </a:solidFill>
                  <a:latin typeface="Century Gothic" pitchFamily="34" charset="0"/>
                </a:rPr>
                <a:t>Figure </a:t>
              </a:r>
              <a:r>
                <a:rPr lang="en-US" sz="2000" dirty="0" smtClean="0">
                  <a:solidFill>
                    <a:srgbClr val="CC0099"/>
                  </a:solidFill>
                  <a:latin typeface="Century Gothic" pitchFamily="34" charset="0"/>
                </a:rPr>
                <a:t>2 </a:t>
              </a:r>
              <a:r>
                <a:rPr lang="en-US" sz="2000" dirty="0">
                  <a:solidFill>
                    <a:srgbClr val="CC0099"/>
                  </a:solidFill>
                  <a:latin typeface="Century Gothic" pitchFamily="34" charset="0"/>
                </a:rPr>
                <a:t>: Collection of </a:t>
              </a:r>
              <a:r>
                <a:rPr lang="en-US" sz="2000" i="1" dirty="0">
                  <a:solidFill>
                    <a:srgbClr val="CC0099"/>
                  </a:solidFill>
                  <a:latin typeface="Century Gothic" pitchFamily="34" charset="0"/>
                </a:rPr>
                <a:t>Dream Home </a:t>
              </a:r>
              <a:r>
                <a:rPr lang="en-US" sz="2000" dirty="0">
                  <a:solidFill>
                    <a:srgbClr val="CC0099"/>
                  </a:solidFill>
                  <a:latin typeface="Century Gothic" pitchFamily="34" charset="0"/>
                </a:rPr>
                <a:t>leases (rent) form</a:t>
              </a:r>
              <a:r>
                <a:rPr lang="en-US" sz="2000" dirty="0">
                  <a:solidFill>
                    <a:srgbClr val="CC0099"/>
                  </a:solidFill>
                </a:rPr>
                <a:t> </a:t>
              </a:r>
            </a:p>
          </p:txBody>
        </p:sp>
      </p:grpSp>
      <p:sp>
        <p:nvSpPr>
          <p:cNvPr id="159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UNF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1NF</a:t>
            </a:r>
            <a:endParaRPr lang="en-GB" sz="2400"/>
          </a:p>
        </p:txBody>
      </p:sp>
      <p:pic>
        <p:nvPicPr>
          <p:cNvPr id="154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677C-6CFD-453F-86F3-5576DB116AC6}" type="slidenum">
              <a:rPr lang="en-US"/>
              <a:pPr/>
              <a:t>15</a:t>
            </a:fld>
            <a:endParaRPr lang="en-US"/>
          </a:p>
        </p:txBody>
      </p:sp>
      <p:sp>
        <p:nvSpPr>
          <p:cNvPr id="412761" name="Text Box 89"/>
          <p:cNvSpPr txBox="1">
            <a:spLocks noChangeArrowheads="1"/>
          </p:cNvSpPr>
          <p:nvPr/>
        </p:nvSpPr>
        <p:spPr bwMode="auto">
          <a:xfrm>
            <a:off x="63500" y="5610224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>
                <a:solidFill>
                  <a:srgbClr val="CC0099"/>
                </a:solidFill>
                <a:latin typeface="Century Gothic" pitchFamily="34" charset="0"/>
              </a:rPr>
              <a:t>Key </a:t>
            </a:r>
            <a:r>
              <a:rPr lang="en-US" sz="1400" dirty="0" smtClean="0">
                <a:solidFill>
                  <a:srgbClr val="CC0099"/>
                </a:solidFill>
                <a:latin typeface="Century Gothic" pitchFamily="34" charset="0"/>
              </a:rPr>
              <a:t>attribute: </a:t>
            </a:r>
            <a:r>
              <a:rPr lang="en-US" sz="1400" dirty="0" err="1" smtClean="0">
                <a:solidFill>
                  <a:srgbClr val="0000FF"/>
                </a:solidFill>
                <a:latin typeface="Century Gothic" pitchFamily="34" charset="0"/>
              </a:rPr>
              <a:t>clientNO</a:t>
            </a:r>
            <a:r>
              <a:rPr lang="en-US" sz="1400" dirty="0" smtClean="0">
                <a:solidFill>
                  <a:srgbClr val="0000FF"/>
                </a:solidFill>
                <a:latin typeface="Century Gothic" pitchFamily="34" charset="0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entury Gothic" pitchFamily="34" charset="0"/>
              </a:rPr>
              <a:t>houseNO</a:t>
            </a:r>
            <a:endParaRPr lang="en-US" sz="1400" dirty="0">
              <a:solidFill>
                <a:srgbClr val="0000FF"/>
              </a:solidFill>
              <a:latin typeface="Century Gothic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Repeating group in the </a:t>
            </a:r>
            <a:r>
              <a:rPr lang="en-US" sz="1400" dirty="0" err="1">
                <a:solidFill>
                  <a:schemeClr val="tx1"/>
                </a:solidFill>
                <a:latin typeface="Century Gothic" pitchFamily="34" charset="0"/>
              </a:rPr>
              <a:t>unnormalized</a:t>
            </a: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 table as the property rented details, which repeat for each client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>
                <a:solidFill>
                  <a:srgbClr val="008000"/>
                </a:solidFill>
                <a:latin typeface="Century Gothic" pitchFamily="34" charset="0"/>
              </a:rPr>
              <a:t>Repeating </a:t>
            </a:r>
            <a:r>
              <a:rPr lang="en-US" sz="1400" dirty="0" smtClean="0">
                <a:solidFill>
                  <a:srgbClr val="008000"/>
                </a:solidFill>
                <a:latin typeface="Century Gothic" pitchFamily="34" charset="0"/>
              </a:rPr>
              <a:t>Group:</a:t>
            </a:r>
            <a:r>
              <a:rPr lang="en-US" sz="1400" dirty="0">
                <a:solidFill>
                  <a:srgbClr val="008000"/>
                </a:solidFill>
                <a:latin typeface="Century Gothic" pitchFamily="34" charset="0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entury Gothic" pitchFamily="34" charset="0"/>
              </a:rPr>
              <a:t>( </a:t>
            </a:r>
            <a:r>
              <a:rPr lang="en-US" sz="1400" dirty="0" err="1" smtClean="0">
                <a:solidFill>
                  <a:srgbClr val="0000FF"/>
                </a:solidFill>
                <a:latin typeface="Century Gothic" pitchFamily="34" charset="0"/>
              </a:rPr>
              <a:t>houseNO</a:t>
            </a:r>
            <a:r>
              <a:rPr lang="en-US" sz="1400" dirty="0" smtClean="0">
                <a:solidFill>
                  <a:srgbClr val="0000FF"/>
                </a:solidFill>
                <a:latin typeface="Century Gothic" pitchFamily="34" charset="0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entury Gothic" pitchFamily="34" charset="0"/>
              </a:rPr>
              <a:t>houseADD</a:t>
            </a:r>
            <a:r>
              <a:rPr lang="en-US" sz="1400" dirty="0" smtClean="0">
                <a:solidFill>
                  <a:srgbClr val="0000FF"/>
                </a:solidFill>
                <a:latin typeface="Century Gothic" pitchFamily="34" charset="0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entury Gothic" pitchFamily="34" charset="0"/>
              </a:rPr>
              <a:t>rentSTART</a:t>
            </a:r>
            <a:r>
              <a:rPr lang="en-US" sz="1400" dirty="0" smtClean="0">
                <a:solidFill>
                  <a:srgbClr val="0000FF"/>
                </a:solidFill>
                <a:latin typeface="Century Gothic" pitchFamily="34" charset="0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entury Gothic" pitchFamily="34" charset="0"/>
              </a:rPr>
              <a:t>rentFINISH</a:t>
            </a:r>
            <a:r>
              <a:rPr lang="en-US" sz="1400" dirty="0" smtClean="0">
                <a:solidFill>
                  <a:srgbClr val="0000FF"/>
                </a:solidFill>
                <a:latin typeface="Century Gothic" pitchFamily="34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entury Gothic" pitchFamily="34" charset="0"/>
              </a:rPr>
              <a:t>rent, </a:t>
            </a:r>
            <a:r>
              <a:rPr lang="en-US" sz="1400" dirty="0" err="1" smtClean="0">
                <a:solidFill>
                  <a:srgbClr val="0000FF"/>
                </a:solidFill>
                <a:latin typeface="Century Gothic" pitchFamily="34" charset="0"/>
              </a:rPr>
              <a:t>ownerNO</a:t>
            </a:r>
            <a:r>
              <a:rPr lang="en-US" sz="1400" dirty="0" smtClean="0">
                <a:solidFill>
                  <a:srgbClr val="0000FF"/>
                </a:solidFill>
                <a:latin typeface="Century Gothic" pitchFamily="34" charset="0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entury Gothic" pitchFamily="34" charset="0"/>
              </a:rPr>
              <a:t>oNAME</a:t>
            </a:r>
            <a:r>
              <a:rPr lang="en-US" sz="1400" dirty="0" smtClean="0">
                <a:solidFill>
                  <a:srgbClr val="0000FF"/>
                </a:solidFill>
                <a:latin typeface="Century Gothic" pitchFamily="34" charset="0"/>
              </a:rPr>
              <a:t>)</a:t>
            </a:r>
            <a:endParaRPr lang="en-US" sz="1400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grpSp>
        <p:nvGrpSpPr>
          <p:cNvPr id="412764" name="Group 92"/>
          <p:cNvGrpSpPr>
            <a:grpSpLocks/>
          </p:cNvGrpSpPr>
          <p:nvPr/>
        </p:nvGrpSpPr>
        <p:grpSpPr bwMode="auto">
          <a:xfrm>
            <a:off x="-152400" y="1495425"/>
            <a:ext cx="9144000" cy="3886200"/>
            <a:chOff x="-96" y="864"/>
            <a:chExt cx="5760" cy="2448"/>
          </a:xfrm>
        </p:grpSpPr>
        <p:grpSp>
          <p:nvGrpSpPr>
            <p:cNvPr id="412678" name="Group 6"/>
            <p:cNvGrpSpPr>
              <a:grpSpLocks/>
            </p:cNvGrpSpPr>
            <p:nvPr/>
          </p:nvGrpSpPr>
          <p:grpSpPr bwMode="auto">
            <a:xfrm>
              <a:off x="96" y="1152"/>
              <a:ext cx="576" cy="467"/>
              <a:chOff x="0" y="-2"/>
              <a:chExt cx="553" cy="1268"/>
            </a:xfrm>
          </p:grpSpPr>
          <p:grpSp>
            <p:nvGrpSpPr>
              <p:cNvPr id="412679" name="Group 7"/>
              <p:cNvGrpSpPr>
                <a:grpSpLocks/>
              </p:cNvGrpSpPr>
              <p:nvPr/>
            </p:nvGrpSpPr>
            <p:grpSpPr bwMode="auto">
              <a:xfrm>
                <a:off x="0" y="-2"/>
                <a:ext cx="512" cy="1268"/>
                <a:chOff x="-43" y="-2"/>
                <a:chExt cx="512" cy="1268"/>
              </a:xfrm>
            </p:grpSpPr>
            <p:sp>
              <p:nvSpPr>
                <p:cNvPr id="412680" name="Rectangle 8"/>
                <p:cNvSpPr>
                  <a:spLocks noChangeArrowheads="1"/>
                </p:cNvSpPr>
                <p:nvPr/>
              </p:nvSpPr>
              <p:spPr bwMode="auto">
                <a:xfrm>
                  <a:off x="-43" y="-2"/>
                  <a:ext cx="510" cy="44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clientNO</a:t>
                  </a:r>
                  <a:endParaRPr lang="en-GB" sz="1100" dirty="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681" name="Rectangle 9"/>
                <p:cNvSpPr>
                  <a:spLocks noChangeArrowheads="1"/>
                </p:cNvSpPr>
                <p:nvPr/>
              </p:nvSpPr>
              <p:spPr bwMode="auto">
                <a:xfrm>
                  <a:off x="-1" y="402"/>
                  <a:ext cx="470" cy="864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</p:grpSp>
          <p:sp>
            <p:nvSpPr>
              <p:cNvPr id="412682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53" cy="1095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2707" name="Group 35"/>
            <p:cNvGrpSpPr>
              <a:grpSpLocks/>
            </p:cNvGrpSpPr>
            <p:nvPr/>
          </p:nvGrpSpPr>
          <p:grpSpPr bwMode="auto">
            <a:xfrm>
              <a:off x="96" y="1561"/>
              <a:ext cx="576" cy="743"/>
              <a:chOff x="0" y="1095"/>
              <a:chExt cx="554" cy="978"/>
            </a:xfrm>
          </p:grpSpPr>
          <p:sp>
            <p:nvSpPr>
              <p:cNvPr id="412708" name="Rectangle 36"/>
              <p:cNvSpPr>
                <a:spLocks noChangeArrowheads="1"/>
              </p:cNvSpPr>
              <p:nvPr/>
            </p:nvSpPr>
            <p:spPr bwMode="auto">
              <a:xfrm>
                <a:off x="43" y="1095"/>
                <a:ext cx="468" cy="97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dirty="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CR76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dirty="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dirty="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dirty="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 dirty="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2709" name="Rectangle 37"/>
              <p:cNvSpPr>
                <a:spLocks noChangeArrowheads="1"/>
              </p:cNvSpPr>
              <p:nvPr/>
            </p:nvSpPr>
            <p:spPr bwMode="auto">
              <a:xfrm>
                <a:off x="0" y="1095"/>
                <a:ext cx="554" cy="978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2734" name="Group 62"/>
            <p:cNvGrpSpPr>
              <a:grpSpLocks/>
            </p:cNvGrpSpPr>
            <p:nvPr/>
          </p:nvGrpSpPr>
          <p:grpSpPr bwMode="auto">
            <a:xfrm>
              <a:off x="96" y="2304"/>
              <a:ext cx="576" cy="1008"/>
              <a:chOff x="0" y="2073"/>
              <a:chExt cx="554" cy="1323"/>
            </a:xfrm>
          </p:grpSpPr>
          <p:sp>
            <p:nvSpPr>
              <p:cNvPr id="412735" name="Rectangle 63"/>
              <p:cNvSpPr>
                <a:spLocks noChangeArrowheads="1"/>
              </p:cNvSpPr>
              <p:nvPr/>
            </p:nvSpPr>
            <p:spPr bwMode="auto">
              <a:xfrm>
                <a:off x="43" y="2073"/>
                <a:ext cx="468" cy="13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CR56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2736" name="Rectangle 64"/>
              <p:cNvSpPr>
                <a:spLocks noChangeArrowheads="1"/>
              </p:cNvSpPr>
              <p:nvPr/>
            </p:nvSpPr>
            <p:spPr bwMode="auto">
              <a:xfrm>
                <a:off x="0" y="2073"/>
                <a:ext cx="554" cy="132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2763" name="Group 91"/>
            <p:cNvGrpSpPr>
              <a:grpSpLocks/>
            </p:cNvGrpSpPr>
            <p:nvPr/>
          </p:nvGrpSpPr>
          <p:grpSpPr bwMode="auto">
            <a:xfrm>
              <a:off x="672" y="1152"/>
              <a:ext cx="4904" cy="2160"/>
              <a:chOff x="672" y="1152"/>
              <a:chExt cx="4904" cy="2160"/>
            </a:xfrm>
          </p:grpSpPr>
          <p:grpSp>
            <p:nvGrpSpPr>
              <p:cNvPr id="412683" name="Group 11"/>
              <p:cNvGrpSpPr>
                <a:grpSpLocks/>
              </p:cNvGrpSpPr>
              <p:nvPr/>
            </p:nvGrpSpPr>
            <p:grpSpPr bwMode="auto">
              <a:xfrm>
                <a:off x="672" y="1153"/>
                <a:ext cx="624" cy="403"/>
                <a:chOff x="554" y="0"/>
                <a:chExt cx="588" cy="1095"/>
              </a:xfrm>
            </p:grpSpPr>
            <p:sp>
              <p:nvSpPr>
                <p:cNvPr id="412684" name="Rectangle 12"/>
                <p:cNvSpPr>
                  <a:spLocks noChangeArrowheads="1"/>
                </p:cNvSpPr>
                <p:nvPr/>
              </p:nvSpPr>
              <p:spPr bwMode="auto">
                <a:xfrm>
                  <a:off x="597" y="0"/>
                  <a:ext cx="502" cy="109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cNAME</a:t>
                  </a:r>
                  <a:endParaRPr lang="en-GB" sz="1100" dirty="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685" name="Rectangle 13"/>
                <p:cNvSpPr>
                  <a:spLocks noChangeArrowheads="1"/>
                </p:cNvSpPr>
                <p:nvPr/>
              </p:nvSpPr>
              <p:spPr bwMode="auto">
                <a:xfrm>
                  <a:off x="554" y="0"/>
                  <a:ext cx="588" cy="1095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12687" name="Rectangle 15"/>
              <p:cNvSpPr>
                <a:spLocks noChangeArrowheads="1"/>
              </p:cNvSpPr>
              <p:nvPr/>
            </p:nvSpPr>
            <p:spPr bwMode="auto">
              <a:xfrm>
                <a:off x="1296" y="1153"/>
                <a:ext cx="528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smtClean="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houseNO</a:t>
                </a:r>
                <a:endParaRPr lang="en-GB" sz="1100" dirty="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 dirty="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2688" name="Rectangle 16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528" cy="40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412689" name="Group 17"/>
              <p:cNvGrpSpPr>
                <a:grpSpLocks/>
              </p:cNvGrpSpPr>
              <p:nvPr/>
            </p:nvGrpSpPr>
            <p:grpSpPr bwMode="auto">
              <a:xfrm>
                <a:off x="1826" y="1153"/>
                <a:ext cx="670" cy="403"/>
                <a:chOff x="1631" y="0"/>
                <a:chExt cx="619" cy="1095"/>
              </a:xfrm>
            </p:grpSpPr>
            <p:sp>
              <p:nvSpPr>
                <p:cNvPr id="412690" name="Rectangle 18"/>
                <p:cNvSpPr>
                  <a:spLocks noChangeArrowheads="1"/>
                </p:cNvSpPr>
                <p:nvPr/>
              </p:nvSpPr>
              <p:spPr bwMode="auto">
                <a:xfrm>
                  <a:off x="1674" y="0"/>
                  <a:ext cx="533" cy="109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rgbClr val="0000FF"/>
                      </a:solidFill>
                      <a:latin typeface="Century Gothic" pitchFamily="34" charset="0"/>
                    </a:rPr>
                    <a:t>houseADD</a:t>
                  </a: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691" name="Rectangle 19"/>
                <p:cNvSpPr>
                  <a:spLocks noChangeArrowheads="1"/>
                </p:cNvSpPr>
                <p:nvPr/>
              </p:nvSpPr>
              <p:spPr bwMode="auto">
                <a:xfrm>
                  <a:off x="1631" y="0"/>
                  <a:ext cx="619" cy="1095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2692" name="Group 20"/>
              <p:cNvGrpSpPr>
                <a:grpSpLocks/>
              </p:cNvGrpSpPr>
              <p:nvPr/>
            </p:nvGrpSpPr>
            <p:grpSpPr bwMode="auto">
              <a:xfrm>
                <a:off x="2496" y="1152"/>
                <a:ext cx="624" cy="403"/>
                <a:chOff x="2250" y="0"/>
                <a:chExt cx="489" cy="1095"/>
              </a:xfrm>
            </p:grpSpPr>
            <p:sp>
              <p:nvSpPr>
                <p:cNvPr id="412693" name="Rectangle 21"/>
                <p:cNvSpPr>
                  <a:spLocks noChangeArrowheads="1"/>
                </p:cNvSpPr>
                <p:nvPr/>
              </p:nvSpPr>
              <p:spPr bwMode="auto">
                <a:xfrm>
                  <a:off x="2293" y="0"/>
                  <a:ext cx="403" cy="109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rentSTART</a:t>
                  </a: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694" name="Rectangle 22"/>
                <p:cNvSpPr>
                  <a:spLocks noChangeArrowheads="1"/>
                </p:cNvSpPr>
                <p:nvPr/>
              </p:nvSpPr>
              <p:spPr bwMode="auto">
                <a:xfrm>
                  <a:off x="2250" y="0"/>
                  <a:ext cx="489" cy="1095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2695" name="Group 23"/>
              <p:cNvGrpSpPr>
                <a:grpSpLocks/>
              </p:cNvGrpSpPr>
              <p:nvPr/>
            </p:nvGrpSpPr>
            <p:grpSpPr bwMode="auto">
              <a:xfrm>
                <a:off x="3120" y="1153"/>
                <a:ext cx="661" cy="403"/>
                <a:chOff x="2739" y="0"/>
                <a:chExt cx="523" cy="1095"/>
              </a:xfrm>
            </p:grpSpPr>
            <p:sp>
              <p:nvSpPr>
                <p:cNvPr id="412696" name="Rectangle 24"/>
                <p:cNvSpPr>
                  <a:spLocks noChangeArrowheads="1"/>
                </p:cNvSpPr>
                <p:nvPr/>
              </p:nvSpPr>
              <p:spPr bwMode="auto">
                <a:xfrm>
                  <a:off x="2782" y="0"/>
                  <a:ext cx="437" cy="109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rentFINISH</a:t>
                  </a: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697" name="Rectangle 25"/>
                <p:cNvSpPr>
                  <a:spLocks noChangeArrowheads="1"/>
                </p:cNvSpPr>
                <p:nvPr/>
              </p:nvSpPr>
              <p:spPr bwMode="auto">
                <a:xfrm>
                  <a:off x="2739" y="0"/>
                  <a:ext cx="523" cy="1095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2698" name="Group 26"/>
              <p:cNvGrpSpPr>
                <a:grpSpLocks/>
              </p:cNvGrpSpPr>
              <p:nvPr/>
            </p:nvGrpSpPr>
            <p:grpSpPr bwMode="auto">
              <a:xfrm>
                <a:off x="3784" y="1153"/>
                <a:ext cx="527" cy="403"/>
                <a:chOff x="3262" y="0"/>
                <a:chExt cx="460" cy="1095"/>
              </a:xfrm>
            </p:grpSpPr>
            <p:sp>
              <p:nvSpPr>
                <p:cNvPr id="412699" name="Rectangle 27"/>
                <p:cNvSpPr>
                  <a:spLocks noChangeArrowheads="1"/>
                </p:cNvSpPr>
                <p:nvPr/>
              </p:nvSpPr>
              <p:spPr bwMode="auto">
                <a:xfrm>
                  <a:off x="3305" y="0"/>
                  <a:ext cx="374" cy="109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rent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700" name="Rectangle 28"/>
                <p:cNvSpPr>
                  <a:spLocks noChangeArrowheads="1"/>
                </p:cNvSpPr>
                <p:nvPr/>
              </p:nvSpPr>
              <p:spPr bwMode="auto">
                <a:xfrm>
                  <a:off x="3262" y="0"/>
                  <a:ext cx="460" cy="1095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2701" name="Group 29"/>
              <p:cNvGrpSpPr>
                <a:grpSpLocks/>
              </p:cNvGrpSpPr>
              <p:nvPr/>
            </p:nvGrpSpPr>
            <p:grpSpPr bwMode="auto">
              <a:xfrm>
                <a:off x="4314" y="1153"/>
                <a:ext cx="598" cy="403"/>
                <a:chOff x="3717" y="0"/>
                <a:chExt cx="523" cy="1095"/>
              </a:xfrm>
            </p:grpSpPr>
            <p:sp>
              <p:nvSpPr>
                <p:cNvPr id="4127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722" y="0"/>
                  <a:ext cx="480" cy="109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ownerNO</a:t>
                  </a: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703" name="Rectangle 31"/>
                <p:cNvSpPr>
                  <a:spLocks noChangeArrowheads="1"/>
                </p:cNvSpPr>
                <p:nvPr/>
              </p:nvSpPr>
              <p:spPr bwMode="auto">
                <a:xfrm>
                  <a:off x="3717" y="0"/>
                  <a:ext cx="523" cy="1095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2704" name="Group 32"/>
              <p:cNvGrpSpPr>
                <a:grpSpLocks/>
              </p:cNvGrpSpPr>
              <p:nvPr/>
            </p:nvGrpSpPr>
            <p:grpSpPr bwMode="auto">
              <a:xfrm>
                <a:off x="4912" y="1152"/>
                <a:ext cx="648" cy="403"/>
                <a:chOff x="4240" y="0"/>
                <a:chExt cx="492" cy="1095"/>
              </a:xfrm>
            </p:grpSpPr>
            <p:sp>
              <p:nvSpPr>
                <p:cNvPr id="412705" name="Rectangle 33"/>
                <p:cNvSpPr>
                  <a:spLocks noChangeArrowheads="1"/>
                </p:cNvSpPr>
                <p:nvPr/>
              </p:nvSpPr>
              <p:spPr bwMode="auto">
                <a:xfrm>
                  <a:off x="4288" y="0"/>
                  <a:ext cx="406" cy="109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oNAME</a:t>
                  </a: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706" name="Rectangle 34"/>
                <p:cNvSpPr>
                  <a:spLocks noChangeArrowheads="1"/>
                </p:cNvSpPr>
                <p:nvPr/>
              </p:nvSpPr>
              <p:spPr bwMode="auto">
                <a:xfrm>
                  <a:off x="4240" y="0"/>
                  <a:ext cx="492" cy="1095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2710" name="Group 38"/>
              <p:cNvGrpSpPr>
                <a:grpSpLocks/>
              </p:cNvGrpSpPr>
              <p:nvPr/>
            </p:nvGrpSpPr>
            <p:grpSpPr bwMode="auto">
              <a:xfrm>
                <a:off x="672" y="1561"/>
                <a:ext cx="624" cy="743"/>
                <a:chOff x="554" y="1095"/>
                <a:chExt cx="588" cy="978"/>
              </a:xfrm>
            </p:grpSpPr>
            <p:sp>
              <p:nvSpPr>
                <p:cNvPr id="412711" name="Rectangle 39"/>
                <p:cNvSpPr>
                  <a:spLocks noChangeArrowheads="1"/>
                </p:cNvSpPr>
                <p:nvPr/>
              </p:nvSpPr>
              <p:spPr bwMode="auto">
                <a:xfrm>
                  <a:off x="597" y="1095"/>
                  <a:ext cx="502" cy="97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Rannia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712" name="Rectangle 40"/>
                <p:cNvSpPr>
                  <a:spLocks noChangeArrowheads="1"/>
                </p:cNvSpPr>
                <p:nvPr/>
              </p:nvSpPr>
              <p:spPr bwMode="auto">
                <a:xfrm>
                  <a:off x="554" y="1095"/>
                  <a:ext cx="588" cy="978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12714" name="Rectangle 42"/>
              <p:cNvSpPr>
                <a:spLocks noChangeArrowheads="1"/>
              </p:cNvSpPr>
              <p:nvPr/>
            </p:nvSpPr>
            <p:spPr bwMode="auto">
              <a:xfrm>
                <a:off x="1296" y="1561"/>
                <a:ext cx="607" cy="74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PG04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PG16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2715" name="Rectangle 43"/>
              <p:cNvSpPr>
                <a:spLocks noChangeArrowheads="1"/>
              </p:cNvSpPr>
              <p:nvPr/>
            </p:nvSpPr>
            <p:spPr bwMode="auto">
              <a:xfrm>
                <a:off x="1296" y="1561"/>
                <a:ext cx="528" cy="74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412716" name="Group 44"/>
              <p:cNvGrpSpPr>
                <a:grpSpLocks/>
              </p:cNvGrpSpPr>
              <p:nvPr/>
            </p:nvGrpSpPr>
            <p:grpSpPr bwMode="auto">
              <a:xfrm>
                <a:off x="1824" y="1560"/>
                <a:ext cx="672" cy="743"/>
                <a:chOff x="1631" y="1095"/>
                <a:chExt cx="619" cy="978"/>
              </a:xfrm>
            </p:grpSpPr>
            <p:sp>
              <p:nvSpPr>
                <p:cNvPr id="412717" name="Rectangle 45"/>
                <p:cNvSpPr>
                  <a:spLocks noChangeArrowheads="1"/>
                </p:cNvSpPr>
                <p:nvPr/>
              </p:nvSpPr>
              <p:spPr bwMode="auto">
                <a:xfrm>
                  <a:off x="1674" y="1095"/>
                  <a:ext cx="533" cy="97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</a:rPr>
                    <a:t>Skudai, Johor.</a:t>
                  </a:r>
                </a:p>
                <a:p>
                  <a:pPr algn="l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</a:rPr>
                    <a:t>Ampang,</a:t>
                  </a:r>
                </a:p>
                <a:p>
                  <a:pPr algn="l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</a:rPr>
                    <a:t>Selangor</a:t>
                  </a:r>
                </a:p>
              </p:txBody>
            </p:sp>
            <p:sp>
              <p:nvSpPr>
                <p:cNvPr id="412718" name="Rectangle 46"/>
                <p:cNvSpPr>
                  <a:spLocks noChangeArrowheads="1"/>
                </p:cNvSpPr>
                <p:nvPr/>
              </p:nvSpPr>
              <p:spPr bwMode="auto">
                <a:xfrm>
                  <a:off x="1631" y="1095"/>
                  <a:ext cx="619" cy="978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2719" name="Group 47"/>
              <p:cNvGrpSpPr>
                <a:grpSpLocks/>
              </p:cNvGrpSpPr>
              <p:nvPr/>
            </p:nvGrpSpPr>
            <p:grpSpPr bwMode="auto">
              <a:xfrm>
                <a:off x="2496" y="1560"/>
                <a:ext cx="624" cy="743"/>
                <a:chOff x="2250" y="1095"/>
                <a:chExt cx="489" cy="978"/>
              </a:xfrm>
            </p:grpSpPr>
            <p:sp>
              <p:nvSpPr>
                <p:cNvPr id="412720" name="Rectangle 48"/>
                <p:cNvSpPr>
                  <a:spLocks noChangeArrowheads="1"/>
                </p:cNvSpPr>
                <p:nvPr/>
              </p:nvSpPr>
              <p:spPr bwMode="auto">
                <a:xfrm>
                  <a:off x="2293" y="1095"/>
                  <a:ext cx="403" cy="97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1/7/93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1/9/00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721" name="Rectangle 49"/>
                <p:cNvSpPr>
                  <a:spLocks noChangeArrowheads="1"/>
                </p:cNvSpPr>
                <p:nvPr/>
              </p:nvSpPr>
              <p:spPr bwMode="auto">
                <a:xfrm>
                  <a:off x="2250" y="1095"/>
                  <a:ext cx="489" cy="978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2722" name="Group 50"/>
              <p:cNvGrpSpPr>
                <a:grpSpLocks/>
              </p:cNvGrpSpPr>
              <p:nvPr/>
            </p:nvGrpSpPr>
            <p:grpSpPr bwMode="auto">
              <a:xfrm>
                <a:off x="3120" y="1561"/>
                <a:ext cx="672" cy="743"/>
                <a:chOff x="2739" y="1095"/>
                <a:chExt cx="523" cy="978"/>
              </a:xfrm>
            </p:grpSpPr>
            <p:sp>
              <p:nvSpPr>
                <p:cNvPr id="412723" name="Rectangle 51"/>
                <p:cNvSpPr>
                  <a:spLocks noChangeArrowheads="1"/>
                </p:cNvSpPr>
                <p:nvPr/>
              </p:nvSpPr>
              <p:spPr bwMode="auto">
                <a:xfrm>
                  <a:off x="2782" y="1095"/>
                  <a:ext cx="437" cy="97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31/8/00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1/9/01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724" name="Rectangle 52"/>
                <p:cNvSpPr>
                  <a:spLocks noChangeArrowheads="1"/>
                </p:cNvSpPr>
                <p:nvPr/>
              </p:nvSpPr>
              <p:spPr bwMode="auto">
                <a:xfrm>
                  <a:off x="2739" y="1095"/>
                  <a:ext cx="523" cy="978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2725" name="Group 53"/>
              <p:cNvGrpSpPr>
                <a:grpSpLocks/>
              </p:cNvGrpSpPr>
              <p:nvPr/>
            </p:nvGrpSpPr>
            <p:grpSpPr bwMode="auto">
              <a:xfrm>
                <a:off x="3789" y="1561"/>
                <a:ext cx="527" cy="743"/>
                <a:chOff x="3262" y="1095"/>
                <a:chExt cx="460" cy="978"/>
              </a:xfrm>
            </p:grpSpPr>
            <p:sp>
              <p:nvSpPr>
                <p:cNvPr id="412726" name="Rectangle 54"/>
                <p:cNvSpPr>
                  <a:spLocks noChangeArrowheads="1"/>
                </p:cNvSpPr>
                <p:nvPr/>
              </p:nvSpPr>
              <p:spPr bwMode="auto">
                <a:xfrm>
                  <a:off x="3305" y="1095"/>
                  <a:ext cx="374" cy="97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750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850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727" name="Rectangle 55"/>
                <p:cNvSpPr>
                  <a:spLocks noChangeArrowheads="1"/>
                </p:cNvSpPr>
                <p:nvPr/>
              </p:nvSpPr>
              <p:spPr bwMode="auto">
                <a:xfrm>
                  <a:off x="3262" y="1095"/>
                  <a:ext cx="460" cy="978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2728" name="Group 56"/>
              <p:cNvGrpSpPr>
                <a:grpSpLocks/>
              </p:cNvGrpSpPr>
              <p:nvPr/>
            </p:nvGrpSpPr>
            <p:grpSpPr bwMode="auto">
              <a:xfrm>
                <a:off x="4319" y="1561"/>
                <a:ext cx="598" cy="743"/>
                <a:chOff x="3729" y="1095"/>
                <a:chExt cx="524" cy="978"/>
              </a:xfrm>
            </p:grpSpPr>
            <p:sp>
              <p:nvSpPr>
                <p:cNvPr id="412729" name="Rectangle 57"/>
                <p:cNvSpPr>
                  <a:spLocks noChangeArrowheads="1"/>
                </p:cNvSpPr>
                <p:nvPr/>
              </p:nvSpPr>
              <p:spPr bwMode="auto">
                <a:xfrm>
                  <a:off x="3765" y="1095"/>
                  <a:ext cx="437" cy="97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C040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C093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730" name="Rectangle 58"/>
                <p:cNvSpPr>
                  <a:spLocks noChangeArrowheads="1"/>
                </p:cNvSpPr>
                <p:nvPr/>
              </p:nvSpPr>
              <p:spPr bwMode="auto">
                <a:xfrm>
                  <a:off x="3729" y="1095"/>
                  <a:ext cx="524" cy="978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2731" name="Group 59"/>
              <p:cNvGrpSpPr>
                <a:grpSpLocks/>
              </p:cNvGrpSpPr>
              <p:nvPr/>
            </p:nvGrpSpPr>
            <p:grpSpPr bwMode="auto">
              <a:xfrm>
                <a:off x="4918" y="1560"/>
                <a:ext cx="648" cy="743"/>
                <a:chOff x="4252" y="1095"/>
                <a:chExt cx="493" cy="978"/>
              </a:xfrm>
            </p:grpSpPr>
            <p:sp>
              <p:nvSpPr>
                <p:cNvPr id="412732" name="Rectangle 60"/>
                <p:cNvSpPr>
                  <a:spLocks noChangeArrowheads="1"/>
                </p:cNvSpPr>
                <p:nvPr/>
              </p:nvSpPr>
              <p:spPr bwMode="auto">
                <a:xfrm>
                  <a:off x="4288" y="1095"/>
                  <a:ext cx="406" cy="97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 err="1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Dolah</a:t>
                  </a:r>
                  <a:endParaRPr lang="en-GB" sz="1100" dirty="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Abdullah</a:t>
                  </a:r>
                  <a:endParaRPr lang="en-GB" sz="1100" dirty="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733" name="Rectangle 61"/>
                <p:cNvSpPr>
                  <a:spLocks noChangeArrowheads="1"/>
                </p:cNvSpPr>
                <p:nvPr/>
              </p:nvSpPr>
              <p:spPr bwMode="auto">
                <a:xfrm>
                  <a:off x="4252" y="1095"/>
                  <a:ext cx="493" cy="978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2737" name="Group 65"/>
              <p:cNvGrpSpPr>
                <a:grpSpLocks/>
              </p:cNvGrpSpPr>
              <p:nvPr/>
            </p:nvGrpSpPr>
            <p:grpSpPr bwMode="auto">
              <a:xfrm>
                <a:off x="672" y="2304"/>
                <a:ext cx="624" cy="1008"/>
                <a:chOff x="554" y="2073"/>
                <a:chExt cx="588" cy="1323"/>
              </a:xfrm>
            </p:grpSpPr>
            <p:sp>
              <p:nvSpPr>
                <p:cNvPr id="412738" name="Rectangle 66"/>
                <p:cNvSpPr>
                  <a:spLocks noChangeArrowheads="1"/>
                </p:cNvSpPr>
                <p:nvPr/>
              </p:nvSpPr>
              <p:spPr bwMode="auto">
                <a:xfrm>
                  <a:off x="597" y="2073"/>
                  <a:ext cx="502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Ahmad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739" name="Rectangle 67"/>
                <p:cNvSpPr>
                  <a:spLocks noChangeArrowheads="1"/>
                </p:cNvSpPr>
                <p:nvPr/>
              </p:nvSpPr>
              <p:spPr bwMode="auto">
                <a:xfrm>
                  <a:off x="554" y="2073"/>
                  <a:ext cx="588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12741" name="Rectangle 69"/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607" cy="100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PG04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PG 36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PG 16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2742" name="Rectangle 70"/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528" cy="1008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412743" name="Group 71"/>
              <p:cNvGrpSpPr>
                <a:grpSpLocks/>
              </p:cNvGrpSpPr>
              <p:nvPr/>
            </p:nvGrpSpPr>
            <p:grpSpPr bwMode="auto">
              <a:xfrm>
                <a:off x="1824" y="2304"/>
                <a:ext cx="672" cy="1008"/>
                <a:chOff x="1631" y="2073"/>
                <a:chExt cx="619" cy="1323"/>
              </a:xfrm>
            </p:grpSpPr>
            <p:sp>
              <p:nvSpPr>
                <p:cNvPr id="412744" name="Rectangle 72"/>
                <p:cNvSpPr>
                  <a:spLocks noChangeArrowheads="1"/>
                </p:cNvSpPr>
                <p:nvPr/>
              </p:nvSpPr>
              <p:spPr bwMode="auto">
                <a:xfrm>
                  <a:off x="1674" y="2073"/>
                  <a:ext cx="533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Skudai, Johor.</a:t>
                  </a:r>
                </a:p>
                <a:p>
                  <a:pPr algn="l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</a:rPr>
                    <a:t>Kuantan, Pahang.</a:t>
                  </a:r>
                </a:p>
                <a:p>
                  <a:pPr algn="l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</a:rPr>
                    <a:t>Ampang, Selangor.</a:t>
                  </a:r>
                </a:p>
              </p:txBody>
            </p:sp>
            <p:sp>
              <p:nvSpPr>
                <p:cNvPr id="412745" name="Rectangle 73"/>
                <p:cNvSpPr>
                  <a:spLocks noChangeArrowheads="1"/>
                </p:cNvSpPr>
                <p:nvPr/>
              </p:nvSpPr>
              <p:spPr bwMode="auto">
                <a:xfrm>
                  <a:off x="1631" y="2073"/>
                  <a:ext cx="619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2746" name="Group 74"/>
              <p:cNvGrpSpPr>
                <a:grpSpLocks/>
              </p:cNvGrpSpPr>
              <p:nvPr/>
            </p:nvGrpSpPr>
            <p:grpSpPr bwMode="auto">
              <a:xfrm>
                <a:off x="2496" y="2304"/>
                <a:ext cx="624" cy="1008"/>
                <a:chOff x="2250" y="2073"/>
                <a:chExt cx="489" cy="1323"/>
              </a:xfrm>
            </p:grpSpPr>
            <p:sp>
              <p:nvSpPr>
                <p:cNvPr id="412747" name="Rectangle 75"/>
                <p:cNvSpPr>
                  <a:spLocks noChangeArrowheads="1"/>
                </p:cNvSpPr>
                <p:nvPr/>
              </p:nvSpPr>
              <p:spPr bwMode="auto">
                <a:xfrm>
                  <a:off x="2293" y="2073"/>
                  <a:ext cx="403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20/3/90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21/6/93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25/1/00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748" name="Rectangle 76"/>
                <p:cNvSpPr>
                  <a:spLocks noChangeArrowheads="1"/>
                </p:cNvSpPr>
                <p:nvPr/>
              </p:nvSpPr>
              <p:spPr bwMode="auto">
                <a:xfrm>
                  <a:off x="2250" y="2073"/>
                  <a:ext cx="489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2749" name="Group 77"/>
              <p:cNvGrpSpPr>
                <a:grpSpLocks/>
              </p:cNvGrpSpPr>
              <p:nvPr/>
            </p:nvGrpSpPr>
            <p:grpSpPr bwMode="auto">
              <a:xfrm>
                <a:off x="3120" y="2304"/>
                <a:ext cx="672" cy="1008"/>
                <a:chOff x="2739" y="2073"/>
                <a:chExt cx="523" cy="1323"/>
              </a:xfrm>
            </p:grpSpPr>
            <p:sp>
              <p:nvSpPr>
                <p:cNvPr id="412750" name="Rectangle 78"/>
                <p:cNvSpPr>
                  <a:spLocks noChangeArrowheads="1"/>
                </p:cNvSpPr>
                <p:nvPr/>
              </p:nvSpPr>
              <p:spPr bwMode="auto">
                <a:xfrm>
                  <a:off x="2782" y="2073"/>
                  <a:ext cx="437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19/6/93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3/1/00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30/8/00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751" name="Rectangle 79"/>
                <p:cNvSpPr>
                  <a:spLocks noChangeArrowheads="1"/>
                </p:cNvSpPr>
                <p:nvPr/>
              </p:nvSpPr>
              <p:spPr bwMode="auto">
                <a:xfrm>
                  <a:off x="2739" y="2073"/>
                  <a:ext cx="523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2752" name="Group 80"/>
              <p:cNvGrpSpPr>
                <a:grpSpLocks/>
              </p:cNvGrpSpPr>
              <p:nvPr/>
            </p:nvGrpSpPr>
            <p:grpSpPr bwMode="auto">
              <a:xfrm>
                <a:off x="3784" y="2304"/>
                <a:ext cx="527" cy="1008"/>
                <a:chOff x="3262" y="2073"/>
                <a:chExt cx="460" cy="1323"/>
              </a:xfrm>
            </p:grpSpPr>
            <p:sp>
              <p:nvSpPr>
                <p:cNvPr id="412753" name="Rectangle 81"/>
                <p:cNvSpPr>
                  <a:spLocks noChangeArrowheads="1"/>
                </p:cNvSpPr>
                <p:nvPr/>
              </p:nvSpPr>
              <p:spPr bwMode="auto">
                <a:xfrm>
                  <a:off x="3305" y="2073"/>
                  <a:ext cx="374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750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1000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850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754" name="Rectangle 82"/>
                <p:cNvSpPr>
                  <a:spLocks noChangeArrowheads="1"/>
                </p:cNvSpPr>
                <p:nvPr/>
              </p:nvSpPr>
              <p:spPr bwMode="auto">
                <a:xfrm>
                  <a:off x="3262" y="2073"/>
                  <a:ext cx="460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2755" name="Group 83"/>
              <p:cNvGrpSpPr>
                <a:grpSpLocks/>
              </p:cNvGrpSpPr>
              <p:nvPr/>
            </p:nvGrpSpPr>
            <p:grpSpPr bwMode="auto">
              <a:xfrm>
                <a:off x="4320" y="2304"/>
                <a:ext cx="598" cy="1008"/>
                <a:chOff x="3722" y="2073"/>
                <a:chExt cx="523" cy="1323"/>
              </a:xfrm>
            </p:grpSpPr>
            <p:sp>
              <p:nvSpPr>
                <p:cNvPr id="412756" name="Rectangle 84"/>
                <p:cNvSpPr>
                  <a:spLocks noChangeArrowheads="1"/>
                </p:cNvSpPr>
                <p:nvPr/>
              </p:nvSpPr>
              <p:spPr bwMode="auto">
                <a:xfrm>
                  <a:off x="3765" y="2073"/>
                  <a:ext cx="437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C040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C093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C093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757" name="Rectangle 85"/>
                <p:cNvSpPr>
                  <a:spLocks noChangeArrowheads="1"/>
                </p:cNvSpPr>
                <p:nvPr/>
              </p:nvSpPr>
              <p:spPr bwMode="auto">
                <a:xfrm>
                  <a:off x="3722" y="2073"/>
                  <a:ext cx="523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12758" name="Group 86"/>
              <p:cNvGrpSpPr>
                <a:grpSpLocks/>
              </p:cNvGrpSpPr>
              <p:nvPr/>
            </p:nvGrpSpPr>
            <p:grpSpPr bwMode="auto">
              <a:xfrm>
                <a:off x="4928" y="2304"/>
                <a:ext cx="648" cy="1008"/>
                <a:chOff x="4252" y="2073"/>
                <a:chExt cx="492" cy="1323"/>
              </a:xfrm>
            </p:grpSpPr>
            <p:sp>
              <p:nvSpPr>
                <p:cNvPr id="412759" name="Rectangle 87"/>
                <p:cNvSpPr>
                  <a:spLocks noChangeArrowheads="1"/>
                </p:cNvSpPr>
                <p:nvPr/>
              </p:nvSpPr>
              <p:spPr bwMode="auto">
                <a:xfrm>
                  <a:off x="4288" y="2073"/>
                  <a:ext cx="406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Dolah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</a:rPr>
                    <a:t>Abdullah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Abdullah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2760" name="Rectangle 88"/>
                <p:cNvSpPr>
                  <a:spLocks noChangeArrowheads="1"/>
                </p:cNvSpPr>
                <p:nvPr/>
              </p:nvSpPr>
              <p:spPr bwMode="auto">
                <a:xfrm>
                  <a:off x="4252" y="2073"/>
                  <a:ext cx="492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412762" name="Text Box 90"/>
            <p:cNvSpPr txBox="1">
              <a:spLocks noChangeArrowheads="1"/>
            </p:cNvSpPr>
            <p:nvPr/>
          </p:nvSpPr>
          <p:spPr bwMode="auto">
            <a:xfrm>
              <a:off x="-96" y="864"/>
              <a:ext cx="576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rgbClr val="CC0099"/>
                  </a:solidFill>
                  <a:latin typeface="Century Gothic" pitchFamily="34" charset="0"/>
                </a:rPr>
                <a:t>Figure </a:t>
              </a:r>
              <a:r>
                <a:rPr lang="en-US" dirty="0" smtClean="0">
                  <a:solidFill>
                    <a:srgbClr val="CC0099"/>
                  </a:solidFill>
                  <a:latin typeface="Century Gothic" pitchFamily="34" charset="0"/>
                </a:rPr>
                <a:t>3 </a:t>
              </a:r>
              <a:r>
                <a:rPr lang="en-US">
                  <a:solidFill>
                    <a:srgbClr val="CC0099"/>
                  </a:solidFill>
                  <a:latin typeface="Century Gothic" pitchFamily="34" charset="0"/>
                </a:rPr>
                <a:t>: </a:t>
              </a:r>
              <a:r>
                <a:rPr lang="en-US" smtClean="0">
                  <a:solidFill>
                    <a:srgbClr val="CC0099"/>
                  </a:solidFill>
                  <a:latin typeface="Century Gothic" pitchFamily="34" charset="0"/>
                </a:rPr>
                <a:t>CLIENTRENTAL </a:t>
              </a:r>
              <a:r>
                <a:rPr lang="en-US" dirty="0" smtClean="0">
                  <a:solidFill>
                    <a:srgbClr val="CC0099"/>
                  </a:solidFill>
                  <a:latin typeface="Century Gothic" pitchFamily="34" charset="0"/>
                </a:rPr>
                <a:t>UNF</a:t>
              </a:r>
              <a:endParaRPr lang="en-US" dirty="0">
                <a:solidFill>
                  <a:srgbClr val="CC0099"/>
                </a:solidFill>
                <a:latin typeface="Century Gothic" pitchFamily="34" charset="0"/>
              </a:endParaRPr>
            </a:p>
          </p:txBody>
        </p:sp>
      </p:grpSp>
      <p:sp>
        <p:nvSpPr>
          <p:cNvPr id="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UNF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1NF</a:t>
            </a:r>
            <a:endParaRPr lang="en-GB" sz="2400"/>
          </a:p>
        </p:txBody>
      </p:sp>
      <p:sp>
        <p:nvSpPr>
          <p:cNvPr id="89" name="Rectangle 88"/>
          <p:cNvSpPr/>
          <p:nvPr/>
        </p:nvSpPr>
        <p:spPr>
          <a:xfrm>
            <a:off x="1981200" y="1866900"/>
            <a:ext cx="6858000" cy="369570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rgbClr val="008000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100053" y="5494351"/>
            <a:ext cx="2057400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-295194" y="5918092"/>
            <a:ext cx="838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36498" y="6324600"/>
            <a:ext cx="1483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0800000" flipH="1" flipV="1">
            <a:off x="152400" y="3067050"/>
            <a:ext cx="8686800" cy="873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 flipH="1" flipV="1">
            <a:off x="152400" y="4191000"/>
            <a:ext cx="8686800" cy="873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 flipH="1" flipV="1">
            <a:off x="152400" y="4724400"/>
            <a:ext cx="8686800" cy="873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UNF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1NF</a:t>
            </a:r>
            <a:endParaRPr lang="en-GB" sz="240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F58F-9F58-4F81-BE06-DAE1E2EAF979}" type="slidenum">
              <a:rPr lang="en-US"/>
              <a:pPr/>
              <a:t>16</a:t>
            </a:fld>
            <a:endParaRPr lang="en-US"/>
          </a:p>
        </p:txBody>
      </p:sp>
      <p:sp>
        <p:nvSpPr>
          <p:cNvPr id="413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endParaRPr lang="en-US" sz="1900" dirty="0" smtClean="0"/>
          </a:p>
          <a:p>
            <a:pPr>
              <a:lnSpc>
                <a:spcPct val="90000"/>
              </a:lnSpc>
            </a:pPr>
            <a:endParaRPr lang="en-US" sz="1900" dirty="0" smtClean="0"/>
          </a:p>
          <a:p>
            <a:pPr>
              <a:lnSpc>
                <a:spcPct val="90000"/>
              </a:lnSpc>
            </a:pPr>
            <a:endParaRPr lang="en-US" sz="1900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 algn="just">
              <a:lnSpc>
                <a:spcPct val="90000"/>
              </a:lnSpc>
            </a:pPr>
            <a:r>
              <a:rPr lang="en-US" dirty="0" smtClean="0"/>
              <a:t>There </a:t>
            </a:r>
            <a:r>
              <a:rPr lang="en-US" dirty="0"/>
              <a:t>are multiple value at the intersection of certain rows and columns. </a:t>
            </a:r>
            <a:endParaRPr lang="en-US" dirty="0" smtClean="0"/>
          </a:p>
          <a:p>
            <a:pPr algn="just">
              <a:lnSpc>
                <a:spcPct val="90000"/>
              </a:lnSpc>
            </a:pPr>
            <a:endParaRPr lang="en-US" sz="800" dirty="0"/>
          </a:p>
          <a:p>
            <a:pPr algn="just">
              <a:lnSpc>
                <a:spcPct val="90000"/>
              </a:lnSpc>
            </a:pPr>
            <a:r>
              <a:rPr lang="en-US" dirty="0" smtClean="0"/>
              <a:t>e.g. </a:t>
            </a:r>
            <a:r>
              <a:rPr lang="en-US" dirty="0"/>
              <a:t>there are two value for </a:t>
            </a:r>
            <a:r>
              <a:rPr lang="en-US" dirty="0" err="1"/>
              <a:t>houseNo</a:t>
            </a:r>
            <a:r>
              <a:rPr lang="en-US" dirty="0"/>
              <a:t> (PG4 and PG16) for the </a:t>
            </a:r>
            <a:r>
              <a:rPr lang="en-US" dirty="0" smtClean="0"/>
              <a:t>client </a:t>
            </a:r>
            <a:r>
              <a:rPr lang="en-US" dirty="0" err="1" smtClean="0"/>
              <a:t>Rannia</a:t>
            </a:r>
            <a:r>
              <a:rPr lang="en-US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en-US" sz="800" dirty="0"/>
          </a:p>
          <a:p>
            <a:pPr algn="just">
              <a:lnSpc>
                <a:spcPct val="90000"/>
              </a:lnSpc>
            </a:pPr>
            <a:r>
              <a:rPr lang="en-US" dirty="0"/>
              <a:t>To transform an </a:t>
            </a:r>
            <a:r>
              <a:rPr lang="en-US" dirty="0" err="1"/>
              <a:t>unnormalized</a:t>
            </a:r>
            <a:r>
              <a:rPr lang="en-US" dirty="0"/>
              <a:t> table into 1NF, we ensure that there is a single value at the intersection of each row and column. This is achieved by removing the repeating group</a:t>
            </a:r>
            <a:r>
              <a:rPr lang="en-US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en-US" sz="800" dirty="0"/>
          </a:p>
          <a:p>
            <a:pPr algn="just">
              <a:lnSpc>
                <a:spcPct val="90000"/>
              </a:lnSpc>
            </a:pPr>
            <a:r>
              <a:rPr lang="en-US" b="1" dirty="0"/>
              <a:t>With this approach, remove the repeating group (house rented details) by entering the appropriate client data into each row</a:t>
            </a:r>
            <a:r>
              <a:rPr lang="en-US" b="1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en-US" sz="800" dirty="0"/>
          </a:p>
          <a:p>
            <a:pPr algn="just">
              <a:lnSpc>
                <a:spcPct val="90000"/>
              </a:lnSpc>
            </a:pPr>
            <a:r>
              <a:rPr lang="en-US" dirty="0"/>
              <a:t>The resulting First Normalize Form (1NF</a:t>
            </a:r>
            <a:r>
              <a:rPr lang="en-US" dirty="0" smtClean="0"/>
              <a:t>) </a:t>
            </a:r>
            <a:r>
              <a:rPr lang="en-US" b="1" dirty="0" smtClean="0"/>
              <a:t>CLIENTRENTAL</a:t>
            </a:r>
            <a:r>
              <a:rPr lang="en-US" dirty="0" smtClean="0"/>
              <a:t> relation </a:t>
            </a:r>
            <a:r>
              <a:rPr lang="en-US" dirty="0"/>
              <a:t>is shown in Figure </a:t>
            </a:r>
            <a:r>
              <a:rPr lang="en-US" dirty="0" smtClean="0"/>
              <a:t>4.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3200400" y="304800"/>
            <a:ext cx="56388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3" name="Rectangle 7"/>
          <p:cNvSpPr>
            <a:spLocks noChangeArrowheads="1"/>
          </p:cNvSpPr>
          <p:nvPr/>
        </p:nvSpPr>
        <p:spPr bwMode="auto">
          <a:xfrm>
            <a:off x="304800" y="1524000"/>
            <a:ext cx="8686800" cy="1371600"/>
          </a:xfrm>
          <a:prstGeom prst="rect">
            <a:avLst/>
          </a:prstGeom>
          <a:noFill/>
          <a:ln w="28575" algn="ctr">
            <a:solidFill>
              <a:srgbClr val="CC0099"/>
            </a:solidFill>
            <a:prstDash val="dash"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l">
              <a:lnSpc>
                <a:spcPct val="90000"/>
              </a:lnSpc>
            </a:pPr>
            <a:endParaRPr lang="en-US" sz="1400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sz="1600" dirty="0" smtClean="0">
                <a:solidFill>
                  <a:srgbClr val="CC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Key attribute: 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clientNo,houseNO</a:t>
            </a:r>
            <a:endParaRPr lang="en-US" sz="1600" dirty="0" smtClean="0">
              <a:solidFill>
                <a:srgbClr val="0000FF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l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Repeating group in the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unnormalized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table as the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property rented details, which repeat for each client:</a:t>
            </a:r>
          </a:p>
          <a:p>
            <a:pPr algn="l">
              <a:lnSpc>
                <a:spcPct val="90000"/>
              </a:lnSpc>
            </a:pP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Repeating Group:</a:t>
            </a:r>
            <a:r>
              <a:rPr lang="en-US" sz="1600" dirty="0" smtClean="0">
                <a:solidFill>
                  <a:srgbClr val="CC0099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houseNO,houseADD,rentSTART,rentFINISH,rent,ownerNO,oNAME</a:t>
            </a: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)</a:t>
            </a:r>
          </a:p>
          <a:p>
            <a:pPr algn="l"/>
            <a:endParaRPr lang="en-US" sz="1400" dirty="0">
              <a:ln>
                <a:solidFill>
                  <a:srgbClr val="CC0099"/>
                </a:solidFill>
              </a:ln>
              <a:solidFill>
                <a:srgbClr val="CC0099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1CA7-5727-4777-9FD2-959A887456E9}" type="slidenum">
              <a:rPr lang="en-US"/>
              <a:pPr/>
              <a:t>17</a:t>
            </a:fld>
            <a:endParaRPr lang="en-US" dirty="0"/>
          </a:p>
        </p:txBody>
      </p:sp>
      <p:grpSp>
        <p:nvGrpSpPr>
          <p:cNvPr id="414813" name="Group 93"/>
          <p:cNvGrpSpPr>
            <a:grpSpLocks/>
          </p:cNvGrpSpPr>
          <p:nvPr/>
        </p:nvGrpSpPr>
        <p:grpSpPr bwMode="auto">
          <a:xfrm>
            <a:off x="-139700" y="1435100"/>
            <a:ext cx="9144000" cy="3886200"/>
            <a:chOff x="-96" y="624"/>
            <a:chExt cx="5760" cy="2448"/>
          </a:xfrm>
        </p:grpSpPr>
        <p:grpSp>
          <p:nvGrpSpPr>
            <p:cNvPr id="414809" name="Group 89"/>
            <p:cNvGrpSpPr>
              <a:grpSpLocks/>
            </p:cNvGrpSpPr>
            <p:nvPr/>
          </p:nvGrpSpPr>
          <p:grpSpPr bwMode="auto">
            <a:xfrm>
              <a:off x="88" y="912"/>
              <a:ext cx="584" cy="467"/>
              <a:chOff x="88" y="912"/>
              <a:chExt cx="584" cy="467"/>
            </a:xfrm>
          </p:grpSpPr>
          <p:grpSp>
            <p:nvGrpSpPr>
              <p:cNvPr id="414726" name="Group 6"/>
              <p:cNvGrpSpPr>
                <a:grpSpLocks/>
              </p:cNvGrpSpPr>
              <p:nvPr/>
            </p:nvGrpSpPr>
            <p:grpSpPr bwMode="auto">
              <a:xfrm>
                <a:off x="88" y="912"/>
                <a:ext cx="540" cy="467"/>
                <a:chOff x="-51" y="-2"/>
                <a:chExt cx="520" cy="1268"/>
              </a:xfrm>
            </p:grpSpPr>
            <p:sp>
              <p:nvSpPr>
                <p:cNvPr id="414727" name="Rectangle 7"/>
                <p:cNvSpPr>
                  <a:spLocks noChangeArrowheads="1"/>
                </p:cNvSpPr>
                <p:nvPr/>
              </p:nvSpPr>
              <p:spPr bwMode="auto">
                <a:xfrm>
                  <a:off x="-51" y="-2"/>
                  <a:ext cx="519" cy="44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rgbClr val="0000FF"/>
                      </a:solidFill>
                      <a:latin typeface="Century Gothic" pitchFamily="34" charset="0"/>
                      <a:cs typeface="Times New Roman" pitchFamily="18" charset="0"/>
                    </a:rPr>
                    <a:t>clientNO</a:t>
                  </a:r>
                  <a:endParaRPr lang="en-GB" sz="1100" dirty="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14728" name="Rectangle 8"/>
                <p:cNvSpPr>
                  <a:spLocks noChangeArrowheads="1"/>
                </p:cNvSpPr>
                <p:nvPr/>
              </p:nvSpPr>
              <p:spPr bwMode="auto">
                <a:xfrm>
                  <a:off x="-1" y="402"/>
                  <a:ext cx="470" cy="864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rgbClr val="0000FF"/>
                    </a:solidFill>
                    <a:latin typeface="Century Gothic" pitchFamily="34" charset="0"/>
                  </a:endParaRPr>
                </a:p>
              </p:txBody>
            </p:sp>
          </p:grpSp>
          <p:sp>
            <p:nvSpPr>
              <p:cNvPr id="414729" name="Rectangle 9"/>
              <p:cNvSpPr>
                <a:spLocks noChangeArrowheads="1"/>
              </p:cNvSpPr>
              <p:nvPr/>
            </p:nvSpPr>
            <p:spPr bwMode="auto">
              <a:xfrm>
                <a:off x="96" y="913"/>
                <a:ext cx="576" cy="40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14731" name="Rectangle 11"/>
            <p:cNvSpPr>
              <a:spLocks noChangeArrowheads="1"/>
            </p:cNvSpPr>
            <p:nvPr/>
          </p:nvSpPr>
          <p:spPr bwMode="auto">
            <a:xfrm>
              <a:off x="141" y="1321"/>
              <a:ext cx="486" cy="74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rPr>
                <a:t>CR76</a:t>
              </a:r>
            </a:p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GB" sz="1100">
                <a:solidFill>
                  <a:srgbClr val="0000FF"/>
                </a:solidFill>
                <a:latin typeface="Century Gothic" pitchFamily="34" charset="0"/>
                <a:cs typeface="Times New Roman" pitchFamily="18" charset="0"/>
              </a:endParaRPr>
            </a:p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GB" sz="1100">
                <a:solidFill>
                  <a:srgbClr val="0000FF"/>
                </a:solidFill>
                <a:latin typeface="Century Gothic" pitchFamily="34" charset="0"/>
                <a:cs typeface="Times New Roman" pitchFamily="18" charset="0"/>
              </a:endParaRPr>
            </a:p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rPr>
                <a:t>CR76</a:t>
              </a:r>
            </a:p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GB" sz="1100">
                <a:solidFill>
                  <a:srgbClr val="0000FF"/>
                </a:solidFill>
                <a:latin typeface="Century Gothic" pitchFamily="34" charset="0"/>
                <a:cs typeface="Times New Roman" pitchFamily="18" charset="0"/>
              </a:endParaRPr>
            </a:p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GB" sz="1100">
                <a:solidFill>
                  <a:srgbClr val="0000FF"/>
                </a:solidFill>
                <a:latin typeface="Century Gothic" pitchFamily="34" charset="0"/>
              </a:endParaRPr>
            </a:p>
          </p:txBody>
        </p:sp>
        <p:sp>
          <p:nvSpPr>
            <p:cNvPr id="414732" name="Rectangle 12"/>
            <p:cNvSpPr>
              <a:spLocks noChangeArrowheads="1"/>
            </p:cNvSpPr>
            <p:nvPr/>
          </p:nvSpPr>
          <p:spPr bwMode="auto">
            <a:xfrm>
              <a:off x="96" y="1321"/>
              <a:ext cx="576" cy="743"/>
            </a:xfrm>
            <a:prstGeom prst="rect">
              <a:avLst/>
            </a:prstGeom>
            <a:noFill/>
            <a:ln w="2857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14734" name="Rectangle 14"/>
            <p:cNvSpPr>
              <a:spLocks noChangeArrowheads="1"/>
            </p:cNvSpPr>
            <p:nvPr/>
          </p:nvSpPr>
          <p:spPr bwMode="auto">
            <a:xfrm>
              <a:off x="141" y="2064"/>
              <a:ext cx="486" cy="100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rPr>
                <a:t>CR56</a:t>
              </a:r>
            </a:p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GB" sz="1100">
                <a:solidFill>
                  <a:srgbClr val="0000FF"/>
                </a:solidFill>
                <a:latin typeface="Century Gothic" pitchFamily="34" charset="0"/>
                <a:cs typeface="Times New Roman" pitchFamily="18" charset="0"/>
              </a:endParaRPr>
            </a:p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GB" sz="1100">
                <a:solidFill>
                  <a:srgbClr val="0000FF"/>
                </a:solidFill>
                <a:latin typeface="Century Gothic" pitchFamily="34" charset="0"/>
                <a:cs typeface="Times New Roman" pitchFamily="18" charset="0"/>
              </a:endParaRPr>
            </a:p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rPr>
                <a:t>CR56</a:t>
              </a:r>
            </a:p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GB" sz="1100">
                <a:solidFill>
                  <a:srgbClr val="0000FF"/>
                </a:solidFill>
                <a:latin typeface="Century Gothic" pitchFamily="34" charset="0"/>
                <a:cs typeface="Times New Roman" pitchFamily="18" charset="0"/>
              </a:endParaRPr>
            </a:p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GB" sz="1100">
                <a:solidFill>
                  <a:srgbClr val="0000FF"/>
                </a:solidFill>
                <a:latin typeface="Century Gothic" pitchFamily="34" charset="0"/>
                <a:cs typeface="Times New Roman" pitchFamily="18" charset="0"/>
              </a:endParaRPr>
            </a:p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rPr>
                <a:t>CR56</a:t>
              </a:r>
            </a:p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GB" sz="1100">
                <a:solidFill>
                  <a:srgbClr val="0000FF"/>
                </a:solidFill>
                <a:latin typeface="Century Gothic" pitchFamily="34" charset="0"/>
                <a:cs typeface="Times New Roman" pitchFamily="18" charset="0"/>
              </a:endParaRPr>
            </a:p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GB" sz="1100">
                <a:solidFill>
                  <a:srgbClr val="0000FF"/>
                </a:solidFill>
                <a:latin typeface="Century Gothic" pitchFamily="34" charset="0"/>
              </a:endParaRPr>
            </a:p>
          </p:txBody>
        </p:sp>
        <p:sp>
          <p:nvSpPr>
            <p:cNvPr id="414735" name="Rectangle 15"/>
            <p:cNvSpPr>
              <a:spLocks noChangeArrowheads="1"/>
            </p:cNvSpPr>
            <p:nvPr/>
          </p:nvSpPr>
          <p:spPr bwMode="auto">
            <a:xfrm>
              <a:off x="96" y="2064"/>
              <a:ext cx="576" cy="1008"/>
            </a:xfrm>
            <a:prstGeom prst="rect">
              <a:avLst/>
            </a:prstGeom>
            <a:noFill/>
            <a:ln w="2857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grpSp>
          <p:nvGrpSpPr>
            <p:cNvPr id="414737" name="Group 17"/>
            <p:cNvGrpSpPr>
              <a:grpSpLocks/>
            </p:cNvGrpSpPr>
            <p:nvPr/>
          </p:nvGrpSpPr>
          <p:grpSpPr bwMode="auto">
            <a:xfrm>
              <a:off x="1200" y="912"/>
              <a:ext cx="624" cy="403"/>
              <a:chOff x="554" y="0"/>
              <a:chExt cx="588" cy="1095"/>
            </a:xfrm>
          </p:grpSpPr>
          <p:sp>
            <p:nvSpPr>
              <p:cNvPr id="414738" name="Rectangle 18"/>
              <p:cNvSpPr>
                <a:spLocks noChangeArrowheads="1"/>
              </p:cNvSpPr>
              <p:nvPr/>
            </p:nvSpPr>
            <p:spPr bwMode="auto">
              <a:xfrm>
                <a:off x="597" y="0"/>
                <a:ext cx="502" cy="109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smtClean="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cNAME</a:t>
                </a: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39" name="Rectangle 19"/>
              <p:cNvSpPr>
                <a:spLocks noChangeArrowheads="1"/>
              </p:cNvSpPr>
              <p:nvPr/>
            </p:nvSpPr>
            <p:spPr bwMode="auto">
              <a:xfrm>
                <a:off x="554" y="0"/>
                <a:ext cx="588" cy="1095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810" name="Group 90"/>
            <p:cNvGrpSpPr>
              <a:grpSpLocks/>
            </p:cNvGrpSpPr>
            <p:nvPr/>
          </p:nvGrpSpPr>
          <p:grpSpPr bwMode="auto">
            <a:xfrm>
              <a:off x="672" y="912"/>
              <a:ext cx="528" cy="403"/>
              <a:chOff x="672" y="912"/>
              <a:chExt cx="528" cy="403"/>
            </a:xfrm>
          </p:grpSpPr>
          <p:sp>
            <p:nvSpPr>
              <p:cNvPr id="414740" name="Rectangle 20"/>
              <p:cNvSpPr>
                <a:spLocks noChangeArrowheads="1"/>
              </p:cNvSpPr>
              <p:nvPr/>
            </p:nvSpPr>
            <p:spPr bwMode="auto">
              <a:xfrm>
                <a:off x="672" y="912"/>
                <a:ext cx="528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smtClean="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houseNO</a:t>
                </a: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41" name="Rectangle 21"/>
              <p:cNvSpPr>
                <a:spLocks noChangeArrowheads="1"/>
              </p:cNvSpPr>
              <p:nvPr/>
            </p:nvSpPr>
            <p:spPr bwMode="auto">
              <a:xfrm>
                <a:off x="672" y="912"/>
                <a:ext cx="528" cy="40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42" name="Group 22"/>
            <p:cNvGrpSpPr>
              <a:grpSpLocks/>
            </p:cNvGrpSpPr>
            <p:nvPr/>
          </p:nvGrpSpPr>
          <p:grpSpPr bwMode="auto">
            <a:xfrm>
              <a:off x="1826" y="913"/>
              <a:ext cx="670" cy="403"/>
              <a:chOff x="1631" y="0"/>
              <a:chExt cx="619" cy="1095"/>
            </a:xfrm>
          </p:grpSpPr>
          <p:sp>
            <p:nvSpPr>
              <p:cNvPr id="414743" name="Rectangle 23"/>
              <p:cNvSpPr>
                <a:spLocks noChangeArrowheads="1"/>
              </p:cNvSpPr>
              <p:nvPr/>
            </p:nvSpPr>
            <p:spPr bwMode="auto">
              <a:xfrm>
                <a:off x="1674" y="0"/>
                <a:ext cx="533" cy="109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smtClean="0">
                    <a:solidFill>
                      <a:srgbClr val="0000FF"/>
                    </a:solidFill>
                    <a:latin typeface="Century Gothic" pitchFamily="34" charset="0"/>
                  </a:rPr>
                  <a:t>houseADD</a:t>
                </a: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44" name="Rectangle 24"/>
              <p:cNvSpPr>
                <a:spLocks noChangeArrowheads="1"/>
              </p:cNvSpPr>
              <p:nvPr/>
            </p:nvSpPr>
            <p:spPr bwMode="auto">
              <a:xfrm>
                <a:off x="1631" y="0"/>
                <a:ext cx="619" cy="1095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45" name="Group 25"/>
            <p:cNvGrpSpPr>
              <a:grpSpLocks/>
            </p:cNvGrpSpPr>
            <p:nvPr/>
          </p:nvGrpSpPr>
          <p:grpSpPr bwMode="auto">
            <a:xfrm>
              <a:off x="2496" y="912"/>
              <a:ext cx="624" cy="403"/>
              <a:chOff x="2250" y="0"/>
              <a:chExt cx="489" cy="1095"/>
            </a:xfrm>
          </p:grpSpPr>
          <p:sp>
            <p:nvSpPr>
              <p:cNvPr id="414746" name="Rectangle 26"/>
              <p:cNvSpPr>
                <a:spLocks noChangeArrowheads="1"/>
              </p:cNvSpPr>
              <p:nvPr/>
            </p:nvSpPr>
            <p:spPr bwMode="auto">
              <a:xfrm>
                <a:off x="2293" y="0"/>
                <a:ext cx="403" cy="109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smtClean="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rentSTART</a:t>
                </a: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47" name="Rectangle 27"/>
              <p:cNvSpPr>
                <a:spLocks noChangeArrowheads="1"/>
              </p:cNvSpPr>
              <p:nvPr/>
            </p:nvSpPr>
            <p:spPr bwMode="auto">
              <a:xfrm>
                <a:off x="2250" y="0"/>
                <a:ext cx="489" cy="1095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48" name="Group 28"/>
            <p:cNvGrpSpPr>
              <a:grpSpLocks/>
            </p:cNvGrpSpPr>
            <p:nvPr/>
          </p:nvGrpSpPr>
          <p:grpSpPr bwMode="auto">
            <a:xfrm>
              <a:off x="3120" y="913"/>
              <a:ext cx="661" cy="403"/>
              <a:chOff x="2739" y="0"/>
              <a:chExt cx="523" cy="1095"/>
            </a:xfrm>
          </p:grpSpPr>
          <p:sp>
            <p:nvSpPr>
              <p:cNvPr id="414749" name="Rectangle 29"/>
              <p:cNvSpPr>
                <a:spLocks noChangeArrowheads="1"/>
              </p:cNvSpPr>
              <p:nvPr/>
            </p:nvSpPr>
            <p:spPr bwMode="auto">
              <a:xfrm>
                <a:off x="2782" y="0"/>
                <a:ext cx="437" cy="109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smtClean="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rentFINISH</a:t>
                </a: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50" name="Rectangle 30"/>
              <p:cNvSpPr>
                <a:spLocks noChangeArrowheads="1"/>
              </p:cNvSpPr>
              <p:nvPr/>
            </p:nvSpPr>
            <p:spPr bwMode="auto">
              <a:xfrm>
                <a:off x="2739" y="0"/>
                <a:ext cx="523" cy="1095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51" name="Group 31"/>
            <p:cNvGrpSpPr>
              <a:grpSpLocks/>
            </p:cNvGrpSpPr>
            <p:nvPr/>
          </p:nvGrpSpPr>
          <p:grpSpPr bwMode="auto">
            <a:xfrm>
              <a:off x="3784" y="913"/>
              <a:ext cx="527" cy="403"/>
              <a:chOff x="3262" y="0"/>
              <a:chExt cx="460" cy="1095"/>
            </a:xfrm>
          </p:grpSpPr>
          <p:sp>
            <p:nvSpPr>
              <p:cNvPr id="414752" name="Rectangle 32"/>
              <p:cNvSpPr>
                <a:spLocks noChangeArrowheads="1"/>
              </p:cNvSpPr>
              <p:nvPr/>
            </p:nvSpPr>
            <p:spPr bwMode="auto">
              <a:xfrm>
                <a:off x="3305" y="0"/>
                <a:ext cx="374" cy="109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rent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53" name="Rectangle 33"/>
              <p:cNvSpPr>
                <a:spLocks noChangeArrowheads="1"/>
              </p:cNvSpPr>
              <p:nvPr/>
            </p:nvSpPr>
            <p:spPr bwMode="auto">
              <a:xfrm>
                <a:off x="3262" y="0"/>
                <a:ext cx="460" cy="1095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54" name="Group 34"/>
            <p:cNvGrpSpPr>
              <a:grpSpLocks/>
            </p:cNvGrpSpPr>
            <p:nvPr/>
          </p:nvGrpSpPr>
          <p:grpSpPr bwMode="auto">
            <a:xfrm>
              <a:off x="4312" y="913"/>
              <a:ext cx="606" cy="403"/>
              <a:chOff x="3715" y="0"/>
              <a:chExt cx="530" cy="1095"/>
            </a:xfrm>
          </p:grpSpPr>
          <p:sp>
            <p:nvSpPr>
              <p:cNvPr id="414755" name="Rectangle 35"/>
              <p:cNvSpPr>
                <a:spLocks noChangeArrowheads="1"/>
              </p:cNvSpPr>
              <p:nvPr/>
            </p:nvSpPr>
            <p:spPr bwMode="auto">
              <a:xfrm>
                <a:off x="3715" y="0"/>
                <a:ext cx="487" cy="109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smtClean="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ownerNO</a:t>
                </a: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56" name="Rectangle 36"/>
              <p:cNvSpPr>
                <a:spLocks noChangeArrowheads="1"/>
              </p:cNvSpPr>
              <p:nvPr/>
            </p:nvSpPr>
            <p:spPr bwMode="auto">
              <a:xfrm>
                <a:off x="3722" y="0"/>
                <a:ext cx="523" cy="1095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57" name="Group 37"/>
            <p:cNvGrpSpPr>
              <a:grpSpLocks/>
            </p:cNvGrpSpPr>
            <p:nvPr/>
          </p:nvGrpSpPr>
          <p:grpSpPr bwMode="auto">
            <a:xfrm>
              <a:off x="4920" y="912"/>
              <a:ext cx="648" cy="403"/>
              <a:chOff x="4245" y="0"/>
              <a:chExt cx="492" cy="1095"/>
            </a:xfrm>
          </p:grpSpPr>
          <p:sp>
            <p:nvSpPr>
              <p:cNvPr id="414758" name="Rectangle 38"/>
              <p:cNvSpPr>
                <a:spLocks noChangeArrowheads="1"/>
              </p:cNvSpPr>
              <p:nvPr/>
            </p:nvSpPr>
            <p:spPr bwMode="auto">
              <a:xfrm>
                <a:off x="4288" y="0"/>
                <a:ext cx="406" cy="109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smtClean="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oNAME</a:t>
                </a: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59" name="Rectangle 39"/>
              <p:cNvSpPr>
                <a:spLocks noChangeArrowheads="1"/>
              </p:cNvSpPr>
              <p:nvPr/>
            </p:nvSpPr>
            <p:spPr bwMode="auto">
              <a:xfrm>
                <a:off x="4245" y="0"/>
                <a:ext cx="492" cy="1095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60" name="Group 40"/>
            <p:cNvGrpSpPr>
              <a:grpSpLocks/>
            </p:cNvGrpSpPr>
            <p:nvPr/>
          </p:nvGrpSpPr>
          <p:grpSpPr bwMode="auto">
            <a:xfrm>
              <a:off x="1200" y="1320"/>
              <a:ext cx="624" cy="743"/>
              <a:chOff x="554" y="1095"/>
              <a:chExt cx="588" cy="978"/>
            </a:xfrm>
          </p:grpSpPr>
          <p:sp>
            <p:nvSpPr>
              <p:cNvPr id="414761" name="Rectangle 41"/>
              <p:cNvSpPr>
                <a:spLocks noChangeArrowheads="1"/>
              </p:cNvSpPr>
              <p:nvPr/>
            </p:nvSpPr>
            <p:spPr bwMode="auto">
              <a:xfrm>
                <a:off x="597" y="1095"/>
                <a:ext cx="502" cy="97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</a:rPr>
                  <a:t>Rannia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</a:rPr>
                  <a:t>Rannia</a:t>
                </a:r>
              </a:p>
            </p:txBody>
          </p:sp>
          <p:sp>
            <p:nvSpPr>
              <p:cNvPr id="414762" name="Rectangle 42"/>
              <p:cNvSpPr>
                <a:spLocks noChangeArrowheads="1"/>
              </p:cNvSpPr>
              <p:nvPr/>
            </p:nvSpPr>
            <p:spPr bwMode="auto">
              <a:xfrm>
                <a:off x="554" y="1095"/>
                <a:ext cx="588" cy="978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812" name="Group 92"/>
            <p:cNvGrpSpPr>
              <a:grpSpLocks/>
            </p:cNvGrpSpPr>
            <p:nvPr/>
          </p:nvGrpSpPr>
          <p:grpSpPr bwMode="auto">
            <a:xfrm>
              <a:off x="672" y="1320"/>
              <a:ext cx="607" cy="743"/>
              <a:chOff x="672" y="1320"/>
              <a:chExt cx="607" cy="743"/>
            </a:xfrm>
          </p:grpSpPr>
          <p:sp>
            <p:nvSpPr>
              <p:cNvPr id="414763" name="Rectangle 43"/>
              <p:cNvSpPr>
                <a:spLocks noChangeArrowheads="1"/>
              </p:cNvSpPr>
              <p:nvPr/>
            </p:nvSpPr>
            <p:spPr bwMode="auto">
              <a:xfrm>
                <a:off x="672" y="1320"/>
                <a:ext cx="607" cy="74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PG04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PG16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64" name="Rectangle 44"/>
              <p:cNvSpPr>
                <a:spLocks noChangeArrowheads="1"/>
              </p:cNvSpPr>
              <p:nvPr/>
            </p:nvSpPr>
            <p:spPr bwMode="auto">
              <a:xfrm>
                <a:off x="672" y="1320"/>
                <a:ext cx="528" cy="74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65" name="Group 45"/>
            <p:cNvGrpSpPr>
              <a:grpSpLocks/>
            </p:cNvGrpSpPr>
            <p:nvPr/>
          </p:nvGrpSpPr>
          <p:grpSpPr bwMode="auto">
            <a:xfrm>
              <a:off x="1824" y="1320"/>
              <a:ext cx="672" cy="743"/>
              <a:chOff x="1631" y="1095"/>
              <a:chExt cx="619" cy="978"/>
            </a:xfrm>
          </p:grpSpPr>
          <p:sp>
            <p:nvSpPr>
              <p:cNvPr id="414766" name="Rectangle 46"/>
              <p:cNvSpPr>
                <a:spLocks noChangeArrowheads="1"/>
              </p:cNvSpPr>
              <p:nvPr/>
            </p:nvSpPr>
            <p:spPr bwMode="auto">
              <a:xfrm>
                <a:off x="1674" y="1095"/>
                <a:ext cx="533" cy="97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</a:rPr>
                  <a:t>Skudai, Johor.</a:t>
                </a:r>
              </a:p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</a:rPr>
                  <a:t>Ampang,</a:t>
                </a:r>
              </a:p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</a:rPr>
                  <a:t>Selangor</a:t>
                </a:r>
              </a:p>
            </p:txBody>
          </p:sp>
          <p:sp>
            <p:nvSpPr>
              <p:cNvPr id="414767" name="Rectangle 47"/>
              <p:cNvSpPr>
                <a:spLocks noChangeArrowheads="1"/>
              </p:cNvSpPr>
              <p:nvPr/>
            </p:nvSpPr>
            <p:spPr bwMode="auto">
              <a:xfrm>
                <a:off x="1631" y="1095"/>
                <a:ext cx="619" cy="978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68" name="Group 48"/>
            <p:cNvGrpSpPr>
              <a:grpSpLocks/>
            </p:cNvGrpSpPr>
            <p:nvPr/>
          </p:nvGrpSpPr>
          <p:grpSpPr bwMode="auto">
            <a:xfrm>
              <a:off x="2496" y="1320"/>
              <a:ext cx="624" cy="743"/>
              <a:chOff x="2250" y="1095"/>
              <a:chExt cx="489" cy="978"/>
            </a:xfrm>
          </p:grpSpPr>
          <p:sp>
            <p:nvSpPr>
              <p:cNvPr id="414769" name="Rectangle 49"/>
              <p:cNvSpPr>
                <a:spLocks noChangeArrowheads="1"/>
              </p:cNvSpPr>
              <p:nvPr/>
            </p:nvSpPr>
            <p:spPr bwMode="auto">
              <a:xfrm>
                <a:off x="2293" y="1095"/>
                <a:ext cx="403" cy="97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1/7/93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1/9/00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70" name="Rectangle 50"/>
              <p:cNvSpPr>
                <a:spLocks noChangeArrowheads="1"/>
              </p:cNvSpPr>
              <p:nvPr/>
            </p:nvSpPr>
            <p:spPr bwMode="auto">
              <a:xfrm>
                <a:off x="2250" y="1095"/>
                <a:ext cx="489" cy="978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71" name="Group 51"/>
            <p:cNvGrpSpPr>
              <a:grpSpLocks/>
            </p:cNvGrpSpPr>
            <p:nvPr/>
          </p:nvGrpSpPr>
          <p:grpSpPr bwMode="auto">
            <a:xfrm>
              <a:off x="3120" y="1321"/>
              <a:ext cx="672" cy="743"/>
              <a:chOff x="2739" y="1095"/>
              <a:chExt cx="523" cy="978"/>
            </a:xfrm>
          </p:grpSpPr>
          <p:sp>
            <p:nvSpPr>
              <p:cNvPr id="414772" name="Rectangle 52"/>
              <p:cNvSpPr>
                <a:spLocks noChangeArrowheads="1"/>
              </p:cNvSpPr>
              <p:nvPr/>
            </p:nvSpPr>
            <p:spPr bwMode="auto">
              <a:xfrm>
                <a:off x="2782" y="1095"/>
                <a:ext cx="437" cy="97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31/8/00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1/9/01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73" name="Rectangle 53"/>
              <p:cNvSpPr>
                <a:spLocks noChangeArrowheads="1"/>
              </p:cNvSpPr>
              <p:nvPr/>
            </p:nvSpPr>
            <p:spPr bwMode="auto">
              <a:xfrm>
                <a:off x="2739" y="1095"/>
                <a:ext cx="523" cy="978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74" name="Group 54"/>
            <p:cNvGrpSpPr>
              <a:grpSpLocks/>
            </p:cNvGrpSpPr>
            <p:nvPr/>
          </p:nvGrpSpPr>
          <p:grpSpPr bwMode="auto">
            <a:xfrm>
              <a:off x="3789" y="1321"/>
              <a:ext cx="527" cy="743"/>
              <a:chOff x="3262" y="1095"/>
              <a:chExt cx="460" cy="978"/>
            </a:xfrm>
          </p:grpSpPr>
          <p:sp>
            <p:nvSpPr>
              <p:cNvPr id="414775" name="Rectangle 55"/>
              <p:cNvSpPr>
                <a:spLocks noChangeArrowheads="1"/>
              </p:cNvSpPr>
              <p:nvPr/>
            </p:nvSpPr>
            <p:spPr bwMode="auto">
              <a:xfrm>
                <a:off x="3305" y="1095"/>
                <a:ext cx="374" cy="97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750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850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76" name="Rectangle 56"/>
              <p:cNvSpPr>
                <a:spLocks noChangeArrowheads="1"/>
              </p:cNvSpPr>
              <p:nvPr/>
            </p:nvSpPr>
            <p:spPr bwMode="auto">
              <a:xfrm>
                <a:off x="3262" y="1095"/>
                <a:ext cx="460" cy="978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77" name="Group 57"/>
            <p:cNvGrpSpPr>
              <a:grpSpLocks/>
            </p:cNvGrpSpPr>
            <p:nvPr/>
          </p:nvGrpSpPr>
          <p:grpSpPr bwMode="auto">
            <a:xfrm>
              <a:off x="4320" y="1321"/>
              <a:ext cx="598" cy="743"/>
              <a:chOff x="3722" y="1095"/>
              <a:chExt cx="523" cy="978"/>
            </a:xfrm>
          </p:grpSpPr>
          <p:sp>
            <p:nvSpPr>
              <p:cNvPr id="414778" name="Rectangle 58"/>
              <p:cNvSpPr>
                <a:spLocks noChangeArrowheads="1"/>
              </p:cNvSpPr>
              <p:nvPr/>
            </p:nvSpPr>
            <p:spPr bwMode="auto">
              <a:xfrm>
                <a:off x="3765" y="1095"/>
                <a:ext cx="437" cy="97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C040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C093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79" name="Rectangle 59"/>
              <p:cNvSpPr>
                <a:spLocks noChangeArrowheads="1"/>
              </p:cNvSpPr>
              <p:nvPr/>
            </p:nvSpPr>
            <p:spPr bwMode="auto">
              <a:xfrm>
                <a:off x="3722" y="1095"/>
                <a:ext cx="523" cy="978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80" name="Group 60"/>
            <p:cNvGrpSpPr>
              <a:grpSpLocks/>
            </p:cNvGrpSpPr>
            <p:nvPr/>
          </p:nvGrpSpPr>
          <p:grpSpPr bwMode="auto">
            <a:xfrm>
              <a:off x="4920" y="1320"/>
              <a:ext cx="648" cy="743"/>
              <a:chOff x="4245" y="1095"/>
              <a:chExt cx="492" cy="978"/>
            </a:xfrm>
          </p:grpSpPr>
          <p:sp>
            <p:nvSpPr>
              <p:cNvPr id="414781" name="Rectangle 61"/>
              <p:cNvSpPr>
                <a:spLocks noChangeArrowheads="1"/>
              </p:cNvSpPr>
              <p:nvPr/>
            </p:nvSpPr>
            <p:spPr bwMode="auto">
              <a:xfrm>
                <a:off x="4288" y="1095"/>
                <a:ext cx="406" cy="97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Dolah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Abdullah</a:t>
                </a: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82" name="Rectangle 62"/>
              <p:cNvSpPr>
                <a:spLocks noChangeArrowheads="1"/>
              </p:cNvSpPr>
              <p:nvPr/>
            </p:nvSpPr>
            <p:spPr bwMode="auto">
              <a:xfrm>
                <a:off x="4245" y="1095"/>
                <a:ext cx="492" cy="978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83" name="Group 63"/>
            <p:cNvGrpSpPr>
              <a:grpSpLocks/>
            </p:cNvGrpSpPr>
            <p:nvPr/>
          </p:nvGrpSpPr>
          <p:grpSpPr bwMode="auto">
            <a:xfrm>
              <a:off x="1200" y="2064"/>
              <a:ext cx="624" cy="1008"/>
              <a:chOff x="554" y="2073"/>
              <a:chExt cx="588" cy="1323"/>
            </a:xfrm>
          </p:grpSpPr>
          <p:sp>
            <p:nvSpPr>
              <p:cNvPr id="414784" name="Rectangle 64"/>
              <p:cNvSpPr>
                <a:spLocks noChangeArrowheads="1"/>
              </p:cNvSpPr>
              <p:nvPr/>
            </p:nvSpPr>
            <p:spPr bwMode="auto">
              <a:xfrm>
                <a:off x="597" y="2073"/>
                <a:ext cx="502" cy="13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dirty="0" smtClean="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Ahmad</a:t>
                </a:r>
                <a:endParaRPr lang="en-GB" sz="1100" dirty="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 dirty="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 dirty="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dirty="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Ahmad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 dirty="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 dirty="0">
                  <a:solidFill>
                    <a:srgbClr val="0000FF"/>
                  </a:solidFill>
                  <a:latin typeface="Century Gothic" pitchFamily="34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dirty="0">
                    <a:solidFill>
                      <a:srgbClr val="0000FF"/>
                    </a:solidFill>
                    <a:latin typeface="Century Gothic" pitchFamily="34" charset="0"/>
                  </a:rPr>
                  <a:t>Ahmad</a:t>
                </a:r>
              </a:p>
            </p:txBody>
          </p:sp>
          <p:sp>
            <p:nvSpPr>
              <p:cNvPr id="414785" name="Rectangle 65"/>
              <p:cNvSpPr>
                <a:spLocks noChangeArrowheads="1"/>
              </p:cNvSpPr>
              <p:nvPr/>
            </p:nvSpPr>
            <p:spPr bwMode="auto">
              <a:xfrm>
                <a:off x="554" y="2073"/>
                <a:ext cx="588" cy="132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808" name="Group 88"/>
            <p:cNvGrpSpPr>
              <a:grpSpLocks/>
            </p:cNvGrpSpPr>
            <p:nvPr/>
          </p:nvGrpSpPr>
          <p:grpSpPr bwMode="auto">
            <a:xfrm>
              <a:off x="672" y="2064"/>
              <a:ext cx="607" cy="1008"/>
              <a:chOff x="1296" y="2064"/>
              <a:chExt cx="607" cy="1008"/>
            </a:xfrm>
          </p:grpSpPr>
          <p:sp>
            <p:nvSpPr>
              <p:cNvPr id="414786" name="Rectangle 66"/>
              <p:cNvSpPr>
                <a:spLocks noChangeArrowheads="1"/>
              </p:cNvSpPr>
              <p:nvPr/>
            </p:nvSpPr>
            <p:spPr bwMode="auto">
              <a:xfrm>
                <a:off x="1296" y="2064"/>
                <a:ext cx="607" cy="100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PG04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PG 36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PG 16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87" name="Rectangle 67"/>
              <p:cNvSpPr>
                <a:spLocks noChangeArrowheads="1"/>
              </p:cNvSpPr>
              <p:nvPr/>
            </p:nvSpPr>
            <p:spPr bwMode="auto">
              <a:xfrm>
                <a:off x="1296" y="2064"/>
                <a:ext cx="528" cy="1008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88" name="Group 68"/>
            <p:cNvGrpSpPr>
              <a:grpSpLocks/>
            </p:cNvGrpSpPr>
            <p:nvPr/>
          </p:nvGrpSpPr>
          <p:grpSpPr bwMode="auto">
            <a:xfrm>
              <a:off x="1824" y="2064"/>
              <a:ext cx="672" cy="1008"/>
              <a:chOff x="1631" y="2073"/>
              <a:chExt cx="619" cy="1323"/>
            </a:xfrm>
          </p:grpSpPr>
          <p:sp>
            <p:nvSpPr>
              <p:cNvPr id="414789" name="Rectangle 69"/>
              <p:cNvSpPr>
                <a:spLocks noChangeArrowheads="1"/>
              </p:cNvSpPr>
              <p:nvPr/>
            </p:nvSpPr>
            <p:spPr bwMode="auto">
              <a:xfrm>
                <a:off x="1674" y="2073"/>
                <a:ext cx="533" cy="13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Skudai, Johor.</a:t>
                </a:r>
              </a:p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</a:rPr>
                  <a:t>Kuantan, Pahang.</a:t>
                </a:r>
              </a:p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</a:rPr>
                  <a:t>Ampang, Selangor.</a:t>
                </a:r>
              </a:p>
            </p:txBody>
          </p:sp>
          <p:sp>
            <p:nvSpPr>
              <p:cNvPr id="414790" name="Rectangle 70"/>
              <p:cNvSpPr>
                <a:spLocks noChangeArrowheads="1"/>
              </p:cNvSpPr>
              <p:nvPr/>
            </p:nvSpPr>
            <p:spPr bwMode="auto">
              <a:xfrm>
                <a:off x="1631" y="2073"/>
                <a:ext cx="619" cy="132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91" name="Group 71"/>
            <p:cNvGrpSpPr>
              <a:grpSpLocks/>
            </p:cNvGrpSpPr>
            <p:nvPr/>
          </p:nvGrpSpPr>
          <p:grpSpPr bwMode="auto">
            <a:xfrm>
              <a:off x="2496" y="2064"/>
              <a:ext cx="624" cy="1008"/>
              <a:chOff x="2250" y="2073"/>
              <a:chExt cx="489" cy="1323"/>
            </a:xfrm>
          </p:grpSpPr>
          <p:sp>
            <p:nvSpPr>
              <p:cNvPr id="414792" name="Rectangle 72"/>
              <p:cNvSpPr>
                <a:spLocks noChangeArrowheads="1"/>
              </p:cNvSpPr>
              <p:nvPr/>
            </p:nvSpPr>
            <p:spPr bwMode="auto">
              <a:xfrm>
                <a:off x="2293" y="2073"/>
                <a:ext cx="403" cy="13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20/3/90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21/6/93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25/1/00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93" name="Rectangle 73"/>
              <p:cNvSpPr>
                <a:spLocks noChangeArrowheads="1"/>
              </p:cNvSpPr>
              <p:nvPr/>
            </p:nvSpPr>
            <p:spPr bwMode="auto">
              <a:xfrm>
                <a:off x="2250" y="2073"/>
                <a:ext cx="489" cy="132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94" name="Group 74"/>
            <p:cNvGrpSpPr>
              <a:grpSpLocks/>
            </p:cNvGrpSpPr>
            <p:nvPr/>
          </p:nvGrpSpPr>
          <p:grpSpPr bwMode="auto">
            <a:xfrm>
              <a:off x="3120" y="2064"/>
              <a:ext cx="672" cy="1008"/>
              <a:chOff x="2739" y="2073"/>
              <a:chExt cx="523" cy="1323"/>
            </a:xfrm>
          </p:grpSpPr>
          <p:sp>
            <p:nvSpPr>
              <p:cNvPr id="414795" name="Rectangle 75"/>
              <p:cNvSpPr>
                <a:spLocks noChangeArrowheads="1"/>
              </p:cNvSpPr>
              <p:nvPr/>
            </p:nvSpPr>
            <p:spPr bwMode="auto">
              <a:xfrm>
                <a:off x="2782" y="2073"/>
                <a:ext cx="437" cy="13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19/6/93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3/1/00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30/8/00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96" name="Rectangle 76"/>
              <p:cNvSpPr>
                <a:spLocks noChangeArrowheads="1"/>
              </p:cNvSpPr>
              <p:nvPr/>
            </p:nvSpPr>
            <p:spPr bwMode="auto">
              <a:xfrm>
                <a:off x="2739" y="2073"/>
                <a:ext cx="523" cy="132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797" name="Group 77"/>
            <p:cNvGrpSpPr>
              <a:grpSpLocks/>
            </p:cNvGrpSpPr>
            <p:nvPr/>
          </p:nvGrpSpPr>
          <p:grpSpPr bwMode="auto">
            <a:xfrm>
              <a:off x="3784" y="2064"/>
              <a:ext cx="527" cy="1008"/>
              <a:chOff x="3262" y="2073"/>
              <a:chExt cx="460" cy="1323"/>
            </a:xfrm>
          </p:grpSpPr>
          <p:sp>
            <p:nvSpPr>
              <p:cNvPr id="414798" name="Rectangle 78"/>
              <p:cNvSpPr>
                <a:spLocks noChangeArrowheads="1"/>
              </p:cNvSpPr>
              <p:nvPr/>
            </p:nvSpPr>
            <p:spPr bwMode="auto">
              <a:xfrm>
                <a:off x="3305" y="2073"/>
                <a:ext cx="374" cy="13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750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1000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850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799" name="Rectangle 79"/>
              <p:cNvSpPr>
                <a:spLocks noChangeArrowheads="1"/>
              </p:cNvSpPr>
              <p:nvPr/>
            </p:nvSpPr>
            <p:spPr bwMode="auto">
              <a:xfrm>
                <a:off x="3262" y="2073"/>
                <a:ext cx="460" cy="132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800" name="Group 80"/>
            <p:cNvGrpSpPr>
              <a:grpSpLocks/>
            </p:cNvGrpSpPr>
            <p:nvPr/>
          </p:nvGrpSpPr>
          <p:grpSpPr bwMode="auto">
            <a:xfrm>
              <a:off x="4320" y="2064"/>
              <a:ext cx="598" cy="1008"/>
              <a:chOff x="3722" y="2073"/>
              <a:chExt cx="523" cy="1323"/>
            </a:xfrm>
          </p:grpSpPr>
          <p:sp>
            <p:nvSpPr>
              <p:cNvPr id="414801" name="Rectangle 81"/>
              <p:cNvSpPr>
                <a:spLocks noChangeArrowheads="1"/>
              </p:cNvSpPr>
              <p:nvPr/>
            </p:nvSpPr>
            <p:spPr bwMode="auto">
              <a:xfrm>
                <a:off x="3765" y="2073"/>
                <a:ext cx="437" cy="13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C040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C093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C093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802" name="Rectangle 82"/>
              <p:cNvSpPr>
                <a:spLocks noChangeArrowheads="1"/>
              </p:cNvSpPr>
              <p:nvPr/>
            </p:nvSpPr>
            <p:spPr bwMode="auto">
              <a:xfrm>
                <a:off x="3722" y="2073"/>
                <a:ext cx="523" cy="132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14803" name="Group 83"/>
            <p:cNvGrpSpPr>
              <a:grpSpLocks/>
            </p:cNvGrpSpPr>
            <p:nvPr/>
          </p:nvGrpSpPr>
          <p:grpSpPr bwMode="auto">
            <a:xfrm>
              <a:off x="4920" y="2064"/>
              <a:ext cx="648" cy="1008"/>
              <a:chOff x="4245" y="2073"/>
              <a:chExt cx="492" cy="1323"/>
            </a:xfrm>
          </p:grpSpPr>
          <p:sp>
            <p:nvSpPr>
              <p:cNvPr id="414804" name="Rectangle 84"/>
              <p:cNvSpPr>
                <a:spLocks noChangeArrowheads="1"/>
              </p:cNvSpPr>
              <p:nvPr/>
            </p:nvSpPr>
            <p:spPr bwMode="auto">
              <a:xfrm>
                <a:off x="4288" y="2073"/>
                <a:ext cx="406" cy="13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Dolah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</a:rPr>
                  <a:t>Abdullah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rgbClr val="0000FF"/>
                    </a:solidFill>
                    <a:latin typeface="Century Gothic" pitchFamily="34" charset="0"/>
                    <a:cs typeface="Times New Roman" pitchFamily="18" charset="0"/>
                  </a:rPr>
                  <a:t>Abdullah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rgbClr val="0000FF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4805" name="Rectangle 85"/>
              <p:cNvSpPr>
                <a:spLocks noChangeArrowheads="1"/>
              </p:cNvSpPr>
              <p:nvPr/>
            </p:nvSpPr>
            <p:spPr bwMode="auto">
              <a:xfrm>
                <a:off x="4245" y="2073"/>
                <a:ext cx="492" cy="132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14806" name="Text Box 86"/>
            <p:cNvSpPr txBox="1">
              <a:spLocks noChangeArrowheads="1"/>
            </p:cNvSpPr>
            <p:nvPr/>
          </p:nvSpPr>
          <p:spPr bwMode="auto">
            <a:xfrm>
              <a:off x="-96" y="624"/>
              <a:ext cx="57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2000" dirty="0">
                  <a:solidFill>
                    <a:srgbClr val="CC0099"/>
                  </a:solidFill>
                  <a:latin typeface="Century Gothic" pitchFamily="34" charset="0"/>
                </a:rPr>
                <a:t>Figure </a:t>
              </a:r>
              <a:r>
                <a:rPr lang="en-US" sz="2000" dirty="0" smtClean="0">
                  <a:solidFill>
                    <a:srgbClr val="CC0099"/>
                  </a:solidFill>
                  <a:latin typeface="Century Gothic" pitchFamily="34" charset="0"/>
                </a:rPr>
                <a:t>4 </a:t>
              </a:r>
              <a:r>
                <a:rPr lang="en-US" sz="2000" dirty="0">
                  <a:solidFill>
                    <a:srgbClr val="CC0099"/>
                  </a:solidFill>
                  <a:latin typeface="Century Gothic" pitchFamily="34" charset="0"/>
                </a:rPr>
                <a:t>: </a:t>
              </a:r>
              <a:r>
                <a:rPr lang="en-US" sz="2000">
                  <a:solidFill>
                    <a:srgbClr val="CC0099"/>
                  </a:solidFill>
                  <a:latin typeface="Century Gothic" pitchFamily="34" charset="0"/>
                </a:rPr>
                <a:t>1NF </a:t>
              </a:r>
              <a:r>
                <a:rPr lang="en-US" sz="2000" smtClean="0">
                  <a:solidFill>
                    <a:srgbClr val="CC0099"/>
                  </a:solidFill>
                  <a:latin typeface="Century Gothic" pitchFamily="34" charset="0"/>
                </a:rPr>
                <a:t>CLIENTRENTAL </a:t>
              </a:r>
              <a:r>
                <a:rPr lang="en-US" sz="2000" dirty="0">
                  <a:solidFill>
                    <a:srgbClr val="CC0099"/>
                  </a:solidFill>
                  <a:latin typeface="Century Gothic" pitchFamily="34" charset="0"/>
                </a:rPr>
                <a:t>relation</a:t>
              </a:r>
            </a:p>
          </p:txBody>
        </p:sp>
      </p:grpSp>
      <p:sp>
        <p:nvSpPr>
          <p:cNvPr id="414814" name="Text Box 94"/>
          <p:cNvSpPr txBox="1">
            <a:spLocks noChangeArrowheads="1"/>
          </p:cNvSpPr>
          <p:nvPr/>
        </p:nvSpPr>
        <p:spPr bwMode="auto">
          <a:xfrm>
            <a:off x="63500" y="5486400"/>
            <a:ext cx="9144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500" smtClean="0">
                <a:solidFill>
                  <a:srgbClr val="0000FF"/>
                </a:solidFill>
                <a:latin typeface="Century Gothic" pitchFamily="34" charset="0"/>
              </a:rPr>
              <a:t>CLIENTRENTAL (</a:t>
            </a:r>
            <a:r>
              <a:rPr lang="en-US" sz="1500" u="sng" smtClean="0">
                <a:solidFill>
                  <a:srgbClr val="0000FF"/>
                </a:solidFill>
                <a:latin typeface="Century Gothic" pitchFamily="34" charset="0"/>
              </a:rPr>
              <a:t>clientNO,</a:t>
            </a:r>
            <a:r>
              <a:rPr lang="en-US" sz="150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en-US" sz="1500" u="sng" smtClean="0">
                <a:solidFill>
                  <a:srgbClr val="0000FF"/>
                </a:solidFill>
                <a:latin typeface="Century Gothic" pitchFamily="34" charset="0"/>
              </a:rPr>
              <a:t>houseNO</a:t>
            </a:r>
            <a:r>
              <a:rPr lang="en-US" sz="1500" smtClean="0">
                <a:solidFill>
                  <a:srgbClr val="0000FF"/>
                </a:solidFill>
                <a:latin typeface="Century Gothic" pitchFamily="34" charset="0"/>
              </a:rPr>
              <a:t>, cNAME, houseADD, </a:t>
            </a:r>
            <a:r>
              <a:rPr lang="en-US" sz="1500" dirty="0" err="1">
                <a:solidFill>
                  <a:srgbClr val="0000FF"/>
                </a:solidFill>
                <a:latin typeface="Century Gothic" pitchFamily="34" charset="0"/>
              </a:rPr>
              <a:t>rentStart</a:t>
            </a:r>
            <a:r>
              <a:rPr lang="en-US" sz="1500" dirty="0">
                <a:solidFill>
                  <a:srgbClr val="0000FF"/>
                </a:solidFill>
                <a:latin typeface="Century Gothic" pitchFamily="34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Century Gothic" pitchFamily="34" charset="0"/>
              </a:rPr>
              <a:t>rentFinish</a:t>
            </a:r>
            <a:r>
              <a:rPr lang="en-US" sz="1500">
                <a:solidFill>
                  <a:srgbClr val="0000FF"/>
                </a:solidFill>
                <a:latin typeface="Century Gothic" pitchFamily="34" charset="0"/>
              </a:rPr>
              <a:t>, </a:t>
            </a:r>
            <a:r>
              <a:rPr lang="en-US" sz="1500" smtClean="0">
                <a:solidFill>
                  <a:srgbClr val="0000FF"/>
                </a:solidFill>
                <a:latin typeface="Century Gothic" pitchFamily="34" charset="0"/>
              </a:rPr>
              <a:t>rent,ownerNO, oNAME)</a:t>
            </a:r>
            <a:endParaRPr lang="en-US" sz="1500" dirty="0">
              <a:solidFill>
                <a:srgbClr val="0000FF"/>
              </a:solidFill>
              <a:latin typeface="Century Gothic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sz="15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500" dirty="0">
                <a:solidFill>
                  <a:srgbClr val="CC0099"/>
                </a:solidFill>
              </a:rPr>
              <a:t>Primary Key for the </a:t>
            </a:r>
            <a:r>
              <a:rPr lang="en-US" sz="1500" dirty="0" err="1">
                <a:solidFill>
                  <a:srgbClr val="CC0099"/>
                </a:solidFill>
              </a:rPr>
              <a:t>ClientRent</a:t>
            </a:r>
            <a:r>
              <a:rPr lang="en-US" sz="1500" dirty="0">
                <a:solidFill>
                  <a:srgbClr val="CC0099"/>
                </a:solidFill>
              </a:rPr>
              <a:t> relation is a composite key that </a:t>
            </a:r>
            <a:r>
              <a:rPr lang="en-US" sz="1500">
                <a:solidFill>
                  <a:srgbClr val="CC0099"/>
                </a:solidFill>
              </a:rPr>
              <a:t>are </a:t>
            </a:r>
            <a:r>
              <a:rPr lang="en-US" sz="1500" u="sng" smtClean="0">
                <a:solidFill>
                  <a:srgbClr val="0000FF"/>
                </a:solidFill>
              </a:rPr>
              <a:t>clientNO</a:t>
            </a:r>
            <a:r>
              <a:rPr lang="en-US" sz="1500" smtClean="0">
                <a:solidFill>
                  <a:srgbClr val="0000FF"/>
                </a:solidFill>
              </a:rPr>
              <a:t> </a:t>
            </a:r>
            <a:r>
              <a:rPr lang="en-US" sz="1500">
                <a:solidFill>
                  <a:srgbClr val="0000FF"/>
                </a:solidFill>
              </a:rPr>
              <a:t>and </a:t>
            </a:r>
            <a:r>
              <a:rPr lang="en-US" sz="1500" u="sng" smtClean="0">
                <a:solidFill>
                  <a:srgbClr val="0000FF"/>
                </a:solidFill>
              </a:rPr>
              <a:t>houseNO</a:t>
            </a:r>
            <a:endParaRPr lang="en-US" sz="1500" u="sng" dirty="0">
              <a:solidFill>
                <a:srgbClr val="0000FF"/>
              </a:solidFill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500" smtClean="0">
                <a:solidFill>
                  <a:srgbClr val="CC0099"/>
                </a:solidFill>
              </a:rPr>
              <a:t>ClientRent </a:t>
            </a:r>
            <a:r>
              <a:rPr lang="en-US" sz="1500" dirty="0">
                <a:solidFill>
                  <a:srgbClr val="CC0099"/>
                </a:solidFill>
              </a:rPr>
              <a:t>relation is in 1NF as there is a single value at the intersection of each row and columns</a:t>
            </a:r>
            <a:r>
              <a:rPr lang="en-US" sz="15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UNF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1NF</a:t>
            </a:r>
            <a:endParaRPr lang="en-GB" sz="2400"/>
          </a:p>
        </p:txBody>
      </p:sp>
      <p:cxnSp>
        <p:nvCxnSpPr>
          <p:cNvPr id="88" name="Straight Connector 87"/>
          <p:cNvCxnSpPr/>
          <p:nvPr/>
        </p:nvCxnSpPr>
        <p:spPr>
          <a:xfrm rot="10800000" flipH="1" flipV="1">
            <a:off x="152400" y="3000375"/>
            <a:ext cx="8686800" cy="873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 flipH="1" flipV="1">
            <a:off x="152400" y="4182269"/>
            <a:ext cx="8686800" cy="873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 flipH="1" flipV="1">
            <a:off x="152400" y="4706144"/>
            <a:ext cx="8686800" cy="873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D311-D186-4668-A0AE-FEBD3834884C}" type="slidenum">
              <a:rPr lang="en-US"/>
              <a:pPr/>
              <a:t>18</a:t>
            </a:fld>
            <a:endParaRPr lang="en-US"/>
          </a:p>
        </p:txBody>
      </p:sp>
      <p:sp>
        <p:nvSpPr>
          <p:cNvPr id="415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smtClean="0"/>
              <a:t>Relationship </a:t>
            </a:r>
            <a:r>
              <a:rPr lang="en-US" dirty="0"/>
              <a:t>in Figure </a:t>
            </a:r>
            <a:r>
              <a:rPr lang="en-US" dirty="0" smtClean="0"/>
              <a:t>4 </a:t>
            </a:r>
            <a:r>
              <a:rPr lang="en-US" dirty="0"/>
              <a:t>contains data that describes client, house for rent and owner of the house, which is repeated for several times.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As a consequences, </a:t>
            </a:r>
            <a:r>
              <a:rPr lang="en-US"/>
              <a:t>the </a:t>
            </a:r>
            <a:r>
              <a:rPr lang="en-US" b="1" smtClean="0"/>
              <a:t>CLIENTRENTAL </a:t>
            </a:r>
            <a:r>
              <a:rPr lang="en-US" dirty="0"/>
              <a:t>relation contains significant data redundancy</a:t>
            </a:r>
            <a:r>
              <a:rPr lang="en-US" sz="1500" dirty="0"/>
              <a:t>.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If implemented, the 1NF relation would be subject to the update anomalies. 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To remove some of these, transform 1NF </a:t>
            </a:r>
            <a:r>
              <a:rPr lang="en-US" dirty="0">
                <a:sym typeface="Wingdings" pitchFamily="2" charset="2"/>
              </a:rPr>
              <a:t> 2NF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UNF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1NF</a:t>
            </a:r>
            <a:endParaRPr lang="en-GB" sz="24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The decomposition of the ClientRental UNF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2NF</a:t>
            </a:r>
            <a:endParaRPr lang="en-GB" sz="240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14FD-AA6A-4E6F-856D-289050DC4A1E}" type="slidenum">
              <a:rPr lang="en-US"/>
              <a:pPr/>
              <a:t>19</a:t>
            </a:fld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4648200" y="4660900"/>
            <a:ext cx="1593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HouseOwner</a:t>
            </a:r>
          </a:p>
        </p:txBody>
      </p:sp>
      <p:sp>
        <p:nvSpPr>
          <p:cNvPr id="432134" name="Text Box 6"/>
          <p:cNvSpPr txBox="1">
            <a:spLocks noChangeArrowheads="1"/>
          </p:cNvSpPr>
          <p:nvPr/>
        </p:nvSpPr>
        <p:spPr bwMode="auto">
          <a:xfrm>
            <a:off x="838200" y="6108700"/>
            <a:ext cx="819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Client</a:t>
            </a:r>
          </a:p>
        </p:txBody>
      </p:sp>
      <p:sp>
        <p:nvSpPr>
          <p:cNvPr id="432135" name="Text Box 7"/>
          <p:cNvSpPr txBox="1">
            <a:spLocks noChangeArrowheads="1"/>
          </p:cNvSpPr>
          <p:nvPr/>
        </p:nvSpPr>
        <p:spPr bwMode="auto">
          <a:xfrm>
            <a:off x="2362200" y="6108700"/>
            <a:ext cx="882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Rental</a:t>
            </a:r>
          </a:p>
        </p:txBody>
      </p:sp>
      <p:sp>
        <p:nvSpPr>
          <p:cNvPr id="432137" name="Text Box 9"/>
          <p:cNvSpPr txBox="1">
            <a:spLocks noChangeArrowheads="1"/>
          </p:cNvSpPr>
          <p:nvPr/>
        </p:nvSpPr>
        <p:spPr bwMode="auto">
          <a:xfrm>
            <a:off x="6019800" y="6110288"/>
            <a:ext cx="895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Owner</a:t>
            </a:r>
          </a:p>
        </p:txBody>
      </p:sp>
      <p:sp>
        <p:nvSpPr>
          <p:cNvPr id="432138" name="Text Box 10"/>
          <p:cNvSpPr txBox="1">
            <a:spLocks noChangeArrowheads="1"/>
          </p:cNvSpPr>
          <p:nvPr/>
        </p:nvSpPr>
        <p:spPr bwMode="auto">
          <a:xfrm>
            <a:off x="3886200" y="6108700"/>
            <a:ext cx="1758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HouseForRent</a:t>
            </a:r>
          </a:p>
        </p:txBody>
      </p:sp>
      <p:sp>
        <p:nvSpPr>
          <p:cNvPr id="432139" name="Text Box 11"/>
          <p:cNvSpPr txBox="1">
            <a:spLocks noChangeArrowheads="1"/>
          </p:cNvSpPr>
          <p:nvPr/>
        </p:nvSpPr>
        <p:spPr bwMode="auto">
          <a:xfrm>
            <a:off x="7620000" y="3060700"/>
            <a:ext cx="615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1NF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648200" y="4648200"/>
            <a:ext cx="1593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HouseOwner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620000" y="3048000"/>
            <a:ext cx="615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1NF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28600" y="2641600"/>
            <a:ext cx="86868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-342900" algn="l">
              <a:spcBef>
                <a:spcPts val="0"/>
              </a:spcBef>
            </a:pPr>
            <a:r>
              <a:rPr lang="en-US" sz="160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First Normal Form (1NF)</a:t>
            </a:r>
          </a:p>
          <a:p>
            <a:pPr algn="l">
              <a:spcBef>
                <a:spcPct val="0"/>
              </a:spcBef>
              <a:buClrTx/>
              <a:buSzTx/>
            </a:pP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CLIENTRENTAL (</a:t>
            </a:r>
            <a:r>
              <a:rPr lang="en-US" sz="1600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clientNO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houseNO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cNAME, houseAdd, rentSTART, rentFINISH, rent, ownerNO, oNAME)</a:t>
            </a:r>
            <a:endParaRPr lang="en-US" sz="1600" b="0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868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-342900" algn="l">
              <a:spcBef>
                <a:spcPts val="0"/>
              </a:spcBef>
            </a:pPr>
            <a:r>
              <a:rPr lang="en-US" sz="1600" dirty="0" err="1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Unnormalized</a:t>
            </a:r>
            <a:r>
              <a:rPr lang="en-US" sz="1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Form (UNF)</a:t>
            </a:r>
          </a:p>
          <a:p>
            <a:pPr algn="l">
              <a:spcBef>
                <a:spcPct val="0"/>
              </a:spcBef>
              <a:buClrTx/>
              <a:buSzTx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CLIENTRENTAL (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cNAME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houseAdd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rentSTART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rentFINISH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rent,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ownerNO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oNAME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b="0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Part 2: Normalization Process</a:t>
            </a:r>
            <a:endParaRPr lang="en-GB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A89E6EF-C364-4BCC-9C44-CFCD57DAE580}" type="slidenum">
              <a:rPr lang="en-US"/>
              <a:pPr/>
              <a:t>2</a:t>
            </a:fld>
            <a:endParaRPr 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buNone/>
            </a:pPr>
            <a:r>
              <a:rPr lang="en-US" sz="2000" b="1" smtClean="0"/>
              <a:t>Objectives</a:t>
            </a:r>
          </a:p>
          <a:p>
            <a:r>
              <a:rPr lang="en-US" sz="2000" smtClean="0"/>
              <a:t>How </a:t>
            </a:r>
            <a:r>
              <a:rPr lang="en-US" sz="2000" dirty="0"/>
              <a:t>to undertake the process of normalization.</a:t>
            </a:r>
          </a:p>
          <a:p>
            <a:endParaRPr lang="en-GB" dirty="0"/>
          </a:p>
          <a:p>
            <a:endParaRPr lang="en-US" b="1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200400" y="3230880"/>
            <a:ext cx="0" cy="155448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rot="10800000" flipH="1">
            <a:off x="5181601" y="3215640"/>
            <a:ext cx="0" cy="155448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092646" y="2754868"/>
            <a:ext cx="228716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z="2000" dirty="0">
                <a:solidFill>
                  <a:srgbClr val="6600FF"/>
                </a:solidFill>
                <a:latin typeface="+mn-lt"/>
              </a:rPr>
              <a:t>Data Redundancies 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3429000" y="3276600"/>
          <a:ext cx="1524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585254" y="3810000"/>
            <a:ext cx="15389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>
                <a:solidFill>
                  <a:srgbClr val="009900"/>
                </a:solidFill>
                <a:latin typeface="+mn-lt"/>
              </a:rPr>
              <a:t>Normalization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321652" y="3781098"/>
            <a:ext cx="17713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 err="1">
                <a:solidFill>
                  <a:srgbClr val="0070C0"/>
                </a:solidFill>
                <a:latin typeface="+mn-lt"/>
              </a:rPr>
              <a:t>Denormalization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1889-428D-4EFF-8A7A-9194EECDB824}" type="slidenum">
              <a:rPr lang="en-US"/>
              <a:pPr/>
              <a:t>20</a:t>
            </a:fld>
            <a:endParaRPr lang="en-US"/>
          </a:p>
        </p:txBody>
      </p:sp>
      <p:sp>
        <p:nvSpPr>
          <p:cNvPr id="382979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0488" tIns="44450" rIns="90488" bIns="44450"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Based on the concept of </a:t>
            </a:r>
            <a:r>
              <a:rPr lang="en-GB" b="1" dirty="0"/>
              <a:t>partial dependency</a:t>
            </a:r>
            <a:r>
              <a:rPr lang="en-GB" dirty="0"/>
              <a:t>.</a:t>
            </a:r>
          </a:p>
          <a:p>
            <a:pPr lvl="1"/>
            <a:r>
              <a:rPr lang="en-US" dirty="0"/>
              <a:t>Dependencies based on only a part of composite primary key</a:t>
            </a:r>
          </a:p>
          <a:p>
            <a:pPr lvl="1"/>
            <a:endParaRPr lang="en-GB" dirty="0"/>
          </a:p>
          <a:p>
            <a:r>
              <a:rPr lang="en-GB" dirty="0"/>
              <a:t>2NF applies to relations with composite keys, that is, relations with PK composed of two or more attributes.</a:t>
            </a:r>
          </a:p>
          <a:p>
            <a:endParaRPr lang="en-GB" dirty="0"/>
          </a:p>
          <a:p>
            <a:r>
              <a:rPr lang="en-GB" dirty="0"/>
              <a:t>A relation with a single-attribute PK is automatically in at least 2NF.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1676400"/>
            <a:ext cx="86868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</a:pPr>
            <a:endParaRPr lang="en-US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  <a:p>
            <a:pPr indent="-342900" algn="l">
              <a:spcBef>
                <a:spcPts val="0"/>
              </a:spcBef>
            </a:pPr>
            <a:r>
              <a:rPr lang="en-US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Second Normal Form	= </a:t>
            </a:r>
            <a:r>
              <a:rPr lang="en-GB" b="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A relation that is in 1NF and every </a:t>
            </a:r>
            <a:r>
              <a:rPr lang="en-GB" b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non-PK                               </a:t>
            </a:r>
            <a:r>
              <a:rPr lang="en-GB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2NF</a:t>
            </a:r>
            <a:r>
              <a:rPr lang="en-GB" b="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			   attribute  is fully functionally depends on the PK.</a:t>
            </a:r>
          </a:p>
          <a:p>
            <a:pPr indent="-342900" algn="l">
              <a:spcBef>
                <a:spcPts val="0"/>
              </a:spcBef>
            </a:pPr>
            <a:endParaRPr lang="en-US" b="0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dirty="0" smtClean="0"/>
              <a:t>Chapter 5: Normalization Of Database Tables</a:t>
            </a:r>
            <a:br>
              <a:rPr lang="en-US" dirty="0" smtClean="0"/>
            </a:br>
            <a:r>
              <a:rPr lang="en-US" sz="2400" dirty="0" smtClean="0"/>
              <a:t>5.3 The Normalization Process: Second Normal Form (2NF)</a:t>
            </a: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77E2-0598-4F51-B4FC-2921D740046E}" type="slidenum">
              <a:rPr lang="en-US"/>
              <a:pPr/>
              <a:t>21</a:t>
            </a:fld>
            <a:endParaRPr lang="en-US"/>
          </a:p>
        </p:txBody>
      </p:sp>
      <p:sp>
        <p:nvSpPr>
          <p:cNvPr id="387075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0488" tIns="44450" rIns="90488" bIns="44450">
            <a:normAutofit/>
          </a:bodyPr>
          <a:lstStyle/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GB" dirty="0"/>
              <a:t>Identify the primary key for the 1NF relation.</a:t>
            </a:r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en-GB" sz="800" dirty="0"/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GB" dirty="0"/>
              <a:t>Identify the functional dependencies in the relation</a:t>
            </a:r>
            <a:r>
              <a:rPr lang="en-GB" dirty="0" smtClean="0"/>
              <a:t>.</a:t>
            </a:r>
          </a:p>
          <a:p>
            <a:pPr marL="901700" lvl="1" indent="-368300" algn="just">
              <a:buClr>
                <a:schemeClr val="accent1">
                  <a:lumMod val="50000"/>
                </a:schemeClr>
              </a:buClr>
              <a:buFont typeface="+mj-lt"/>
              <a:buAutoNum type="alphaL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Draw functional dependencies diagram</a:t>
            </a:r>
          </a:p>
          <a:p>
            <a:pPr marL="901700" lvl="1" indent="-368300" algn="just">
              <a:buClr>
                <a:schemeClr val="accent1">
                  <a:lumMod val="50000"/>
                </a:schemeClr>
              </a:buClr>
              <a:buFont typeface="+mj-lt"/>
              <a:buAutoNum type="alphaL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Write functional dependencies in relational schema</a:t>
            </a:r>
          </a:p>
          <a:p>
            <a:pPr marL="880110" lvl="1" indent="-514350" algn="just">
              <a:buClr>
                <a:schemeClr val="accent1">
                  <a:lumMod val="50000"/>
                </a:schemeClr>
              </a:buClr>
              <a:buFont typeface="+mj-lt"/>
              <a:buAutoNum type="alphaLcPeriod"/>
            </a:pPr>
            <a:endParaRPr lang="en-GB" sz="900" dirty="0"/>
          </a:p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GB" dirty="0" smtClean="0"/>
              <a:t>If </a:t>
            </a:r>
            <a:r>
              <a:rPr lang="en-GB" dirty="0"/>
              <a:t>partial dependencies exist on the primary key remove them by placing them in a new relation along with a copy of their determinant.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1NF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2NF</a:t>
            </a:r>
            <a:endParaRPr lang="en-GB" sz="24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5362-8ABE-432D-8C0F-E3357713A53C}" type="slidenum">
              <a:rPr lang="en-US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8822" name="Group 6"/>
          <p:cNvGrpSpPr>
            <a:grpSpLocks/>
          </p:cNvGrpSpPr>
          <p:nvPr/>
        </p:nvGrpSpPr>
        <p:grpSpPr bwMode="auto">
          <a:xfrm>
            <a:off x="363538" y="2336800"/>
            <a:ext cx="856135" cy="741363"/>
            <a:chOff x="-1" y="-2"/>
            <a:chExt cx="510" cy="1268"/>
          </a:xfrm>
        </p:grpSpPr>
        <p:sp>
          <p:nvSpPr>
            <p:cNvPr id="418823" name="Rectangle 7"/>
            <p:cNvSpPr>
              <a:spLocks noChangeArrowheads="1"/>
            </p:cNvSpPr>
            <p:nvPr/>
          </p:nvSpPr>
          <p:spPr bwMode="auto">
            <a:xfrm>
              <a:off x="-1" y="-2"/>
              <a:ext cx="510" cy="44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clientNO</a:t>
              </a:r>
              <a:endParaRPr lang="en-GB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824" name="Rectangle 8"/>
            <p:cNvSpPr>
              <a:spLocks noChangeArrowheads="1"/>
            </p:cNvSpPr>
            <p:nvPr/>
          </p:nvSpPr>
          <p:spPr bwMode="auto">
            <a:xfrm>
              <a:off x="-1" y="402"/>
              <a:ext cx="470" cy="86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GB" sz="110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GB" sz="110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GB" sz="110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8825" name="Rectangle 9"/>
          <p:cNvSpPr>
            <a:spLocks noChangeArrowheads="1"/>
          </p:cNvSpPr>
          <p:nvPr/>
        </p:nvSpPr>
        <p:spPr bwMode="auto">
          <a:xfrm>
            <a:off x="292100" y="2328863"/>
            <a:ext cx="931863" cy="6397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8827" name="Rectangle 11"/>
          <p:cNvSpPr>
            <a:spLocks noChangeArrowheads="1"/>
          </p:cNvSpPr>
          <p:nvPr/>
        </p:nvSpPr>
        <p:spPr bwMode="auto">
          <a:xfrm>
            <a:off x="2152650" y="2336800"/>
            <a:ext cx="860425" cy="639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cNAME</a:t>
            </a:r>
            <a:endParaRPr lang="en-GB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2078038" y="2336800"/>
            <a:ext cx="1009650" cy="6397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8829" name="Group 13"/>
          <p:cNvGrpSpPr>
            <a:grpSpLocks/>
          </p:cNvGrpSpPr>
          <p:nvPr/>
        </p:nvGrpSpPr>
        <p:grpSpPr bwMode="auto">
          <a:xfrm>
            <a:off x="1223963" y="2336800"/>
            <a:ext cx="854075" cy="639763"/>
            <a:chOff x="672" y="912"/>
            <a:chExt cx="528" cy="403"/>
          </a:xfrm>
        </p:grpSpPr>
        <p:sp>
          <p:nvSpPr>
            <p:cNvPr id="418830" name="Rectangle 14"/>
            <p:cNvSpPr>
              <a:spLocks noChangeArrowheads="1"/>
            </p:cNvSpPr>
            <p:nvPr/>
          </p:nvSpPr>
          <p:spPr bwMode="auto">
            <a:xfrm>
              <a:off x="672" y="912"/>
              <a:ext cx="528" cy="40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1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houseNO</a:t>
              </a:r>
              <a:endPara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831" name="Rectangle 15"/>
            <p:cNvSpPr>
              <a:spLocks noChangeArrowheads="1"/>
            </p:cNvSpPr>
            <p:nvPr/>
          </p:nvSpPr>
          <p:spPr bwMode="auto">
            <a:xfrm>
              <a:off x="672" y="912"/>
              <a:ext cx="528" cy="40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8833" name="Rectangle 17"/>
          <p:cNvSpPr>
            <a:spLocks noChangeArrowheads="1"/>
          </p:cNvSpPr>
          <p:nvPr/>
        </p:nvSpPr>
        <p:spPr bwMode="auto">
          <a:xfrm>
            <a:off x="3165475" y="2338388"/>
            <a:ext cx="935038" cy="6397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houseADD</a:t>
            </a:r>
            <a:endParaRPr lang="en-GB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8834" name="Rectangle 18"/>
          <p:cNvSpPr>
            <a:spLocks noChangeArrowheads="1"/>
          </p:cNvSpPr>
          <p:nvPr/>
        </p:nvSpPr>
        <p:spPr bwMode="auto">
          <a:xfrm>
            <a:off x="3090863" y="2328863"/>
            <a:ext cx="1084262" cy="6397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8836" name="Rectangle 20"/>
          <p:cNvSpPr>
            <a:spLocks noChangeArrowheads="1"/>
          </p:cNvSpPr>
          <p:nvPr/>
        </p:nvSpPr>
        <p:spPr bwMode="auto">
          <a:xfrm>
            <a:off x="4191000" y="2336800"/>
            <a:ext cx="990599" cy="639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rentSTART</a:t>
            </a:r>
            <a:endParaRPr lang="en-GB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8837" name="Rectangle 21"/>
          <p:cNvSpPr>
            <a:spLocks noChangeArrowheads="1"/>
          </p:cNvSpPr>
          <p:nvPr/>
        </p:nvSpPr>
        <p:spPr bwMode="auto">
          <a:xfrm>
            <a:off x="4175125" y="2336800"/>
            <a:ext cx="1008063" cy="6397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8839" name="Rectangle 23"/>
          <p:cNvSpPr>
            <a:spLocks noChangeArrowheads="1"/>
          </p:cNvSpPr>
          <p:nvPr/>
        </p:nvSpPr>
        <p:spPr bwMode="auto">
          <a:xfrm>
            <a:off x="5181600" y="2338388"/>
            <a:ext cx="984250" cy="6397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rentFINISH</a:t>
            </a:r>
            <a:endParaRPr lang="en-GB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8840" name="Rectangle 24"/>
          <p:cNvSpPr>
            <a:spLocks noChangeArrowheads="1"/>
          </p:cNvSpPr>
          <p:nvPr/>
        </p:nvSpPr>
        <p:spPr bwMode="auto">
          <a:xfrm>
            <a:off x="5183188" y="2328863"/>
            <a:ext cx="1069975" cy="6397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8842" name="Rectangle 26"/>
          <p:cNvSpPr>
            <a:spLocks noChangeArrowheads="1"/>
          </p:cNvSpPr>
          <p:nvPr/>
        </p:nvSpPr>
        <p:spPr bwMode="auto">
          <a:xfrm>
            <a:off x="6337300" y="2338388"/>
            <a:ext cx="693738" cy="6397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</a:t>
            </a:r>
          </a:p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8843" name="Rectangle 27"/>
          <p:cNvSpPr>
            <a:spLocks noChangeArrowheads="1"/>
          </p:cNvSpPr>
          <p:nvPr/>
        </p:nvSpPr>
        <p:spPr bwMode="auto">
          <a:xfrm>
            <a:off x="6257925" y="2328863"/>
            <a:ext cx="852488" cy="6397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8845" name="Rectangle 29"/>
          <p:cNvSpPr>
            <a:spLocks noChangeArrowheads="1"/>
          </p:cNvSpPr>
          <p:nvPr/>
        </p:nvSpPr>
        <p:spPr bwMode="auto">
          <a:xfrm>
            <a:off x="7204075" y="2338388"/>
            <a:ext cx="809625" cy="6397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ownerNO</a:t>
            </a:r>
            <a:endParaRPr lang="en-GB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8846" name="Rectangle 30"/>
          <p:cNvSpPr>
            <a:spLocks noChangeArrowheads="1"/>
          </p:cNvSpPr>
          <p:nvPr/>
        </p:nvSpPr>
        <p:spPr bwMode="auto">
          <a:xfrm>
            <a:off x="7124700" y="2328863"/>
            <a:ext cx="968375" cy="6397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8848" name="Rectangle 32"/>
          <p:cNvSpPr>
            <a:spLocks noChangeArrowheads="1"/>
          </p:cNvSpPr>
          <p:nvPr/>
        </p:nvSpPr>
        <p:spPr bwMode="auto">
          <a:xfrm>
            <a:off x="8174038" y="2336800"/>
            <a:ext cx="739775" cy="639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oNAME</a:t>
            </a:r>
            <a:endParaRPr lang="en-GB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8849" name="Rectangle 33"/>
          <p:cNvSpPr>
            <a:spLocks noChangeArrowheads="1"/>
          </p:cNvSpPr>
          <p:nvPr/>
        </p:nvSpPr>
        <p:spPr bwMode="auto">
          <a:xfrm>
            <a:off x="8096250" y="2327275"/>
            <a:ext cx="895350" cy="6397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8850" name="Line 34"/>
          <p:cNvSpPr>
            <a:spLocks noChangeShapeType="1"/>
          </p:cNvSpPr>
          <p:nvPr/>
        </p:nvSpPr>
        <p:spPr bwMode="auto">
          <a:xfrm>
            <a:off x="838200" y="305752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51" name="Line 35"/>
          <p:cNvSpPr>
            <a:spLocks noChangeShapeType="1"/>
          </p:cNvSpPr>
          <p:nvPr/>
        </p:nvSpPr>
        <p:spPr bwMode="auto">
          <a:xfrm>
            <a:off x="1828800" y="30480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52" name="Line 36"/>
          <p:cNvSpPr>
            <a:spLocks noChangeShapeType="1"/>
          </p:cNvSpPr>
          <p:nvPr/>
        </p:nvSpPr>
        <p:spPr bwMode="auto">
          <a:xfrm>
            <a:off x="838200" y="3200400"/>
            <a:ext cx="48006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88" name="Text Box 72"/>
          <p:cNvSpPr txBox="1">
            <a:spLocks noChangeArrowheads="1"/>
          </p:cNvSpPr>
          <p:nvPr/>
        </p:nvSpPr>
        <p:spPr bwMode="auto">
          <a:xfrm>
            <a:off x="180975" y="2971800"/>
            <a:ext cx="5048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fd1</a:t>
            </a:r>
          </a:p>
        </p:txBody>
      </p:sp>
      <p:sp>
        <p:nvSpPr>
          <p:cNvPr id="418893" name="Line 77"/>
          <p:cNvSpPr>
            <a:spLocks noChangeShapeType="1"/>
          </p:cNvSpPr>
          <p:nvPr/>
        </p:nvSpPr>
        <p:spPr bwMode="auto">
          <a:xfrm flipV="1">
            <a:off x="5638800" y="2971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94" name="Line 78"/>
          <p:cNvSpPr>
            <a:spLocks noChangeShapeType="1"/>
          </p:cNvSpPr>
          <p:nvPr/>
        </p:nvSpPr>
        <p:spPr bwMode="auto">
          <a:xfrm flipV="1">
            <a:off x="4724400" y="2971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95" name="Text Box 79"/>
          <p:cNvSpPr txBox="1">
            <a:spLocks noChangeArrowheads="1"/>
          </p:cNvSpPr>
          <p:nvPr/>
        </p:nvSpPr>
        <p:spPr bwMode="auto">
          <a:xfrm>
            <a:off x="5600700" y="2971800"/>
            <a:ext cx="1676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(Primary Key)</a:t>
            </a:r>
          </a:p>
        </p:txBody>
      </p:sp>
      <p:sp>
        <p:nvSpPr>
          <p:cNvPr id="418861" name="Line 45"/>
          <p:cNvSpPr>
            <a:spLocks noChangeShapeType="1"/>
          </p:cNvSpPr>
          <p:nvPr/>
        </p:nvSpPr>
        <p:spPr bwMode="auto">
          <a:xfrm>
            <a:off x="838200" y="3657600"/>
            <a:ext cx="19812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62" name="Line 46"/>
          <p:cNvSpPr>
            <a:spLocks noChangeShapeType="1"/>
          </p:cNvSpPr>
          <p:nvPr/>
        </p:nvSpPr>
        <p:spPr bwMode="auto">
          <a:xfrm flipV="1">
            <a:off x="2819400" y="3352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63" name="Line 47"/>
          <p:cNvSpPr>
            <a:spLocks noChangeShapeType="1"/>
          </p:cNvSpPr>
          <p:nvPr/>
        </p:nvSpPr>
        <p:spPr bwMode="auto">
          <a:xfrm flipV="1">
            <a:off x="838200" y="336232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89" name="Text Box 73"/>
          <p:cNvSpPr txBox="1">
            <a:spLocks noChangeArrowheads="1"/>
          </p:cNvSpPr>
          <p:nvPr/>
        </p:nvSpPr>
        <p:spPr bwMode="auto">
          <a:xfrm>
            <a:off x="171450" y="3419475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fd2</a:t>
            </a:r>
          </a:p>
        </p:txBody>
      </p:sp>
      <p:sp>
        <p:nvSpPr>
          <p:cNvPr id="418897" name="Text Box 81"/>
          <p:cNvSpPr txBox="1">
            <a:spLocks noChangeArrowheads="1"/>
          </p:cNvSpPr>
          <p:nvPr/>
        </p:nvSpPr>
        <p:spPr bwMode="auto">
          <a:xfrm>
            <a:off x="2781300" y="3390900"/>
            <a:ext cx="2743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(Partial dependency)</a:t>
            </a:r>
          </a:p>
        </p:txBody>
      </p:sp>
      <p:sp>
        <p:nvSpPr>
          <p:cNvPr id="418864" name="Line 48"/>
          <p:cNvSpPr>
            <a:spLocks noChangeShapeType="1"/>
          </p:cNvSpPr>
          <p:nvPr/>
        </p:nvSpPr>
        <p:spPr bwMode="auto">
          <a:xfrm flipV="1">
            <a:off x="1781175" y="3810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65" name="Line 49"/>
          <p:cNvSpPr>
            <a:spLocks noChangeShapeType="1"/>
          </p:cNvSpPr>
          <p:nvPr/>
        </p:nvSpPr>
        <p:spPr bwMode="auto">
          <a:xfrm>
            <a:off x="1781175" y="4114800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66" name="Line 50"/>
          <p:cNvSpPr>
            <a:spLocks noChangeShapeType="1"/>
          </p:cNvSpPr>
          <p:nvPr/>
        </p:nvSpPr>
        <p:spPr bwMode="auto">
          <a:xfrm flipV="1">
            <a:off x="3838575" y="3810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67" name="Line 51"/>
          <p:cNvSpPr>
            <a:spLocks noChangeShapeType="1"/>
          </p:cNvSpPr>
          <p:nvPr/>
        </p:nvSpPr>
        <p:spPr bwMode="auto">
          <a:xfrm flipV="1">
            <a:off x="6581775" y="3810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68" name="Line 52"/>
          <p:cNvSpPr>
            <a:spLocks noChangeShapeType="1"/>
          </p:cNvSpPr>
          <p:nvPr/>
        </p:nvSpPr>
        <p:spPr bwMode="auto">
          <a:xfrm flipV="1">
            <a:off x="7496175" y="3810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69" name="Line 53"/>
          <p:cNvSpPr>
            <a:spLocks noChangeShapeType="1"/>
          </p:cNvSpPr>
          <p:nvPr/>
        </p:nvSpPr>
        <p:spPr bwMode="auto">
          <a:xfrm flipV="1">
            <a:off x="8334375" y="3810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90" name="Text Box 74"/>
          <p:cNvSpPr txBox="1">
            <a:spLocks noChangeArrowheads="1"/>
          </p:cNvSpPr>
          <p:nvPr/>
        </p:nvSpPr>
        <p:spPr bwMode="auto">
          <a:xfrm>
            <a:off x="1219200" y="3838575"/>
            <a:ext cx="685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fd3</a:t>
            </a:r>
          </a:p>
        </p:txBody>
      </p:sp>
      <p:sp>
        <p:nvSpPr>
          <p:cNvPr id="418898" name="Text Box 82"/>
          <p:cNvSpPr txBox="1">
            <a:spLocks noChangeArrowheads="1"/>
          </p:cNvSpPr>
          <p:nvPr/>
        </p:nvSpPr>
        <p:spPr bwMode="auto">
          <a:xfrm>
            <a:off x="6934200" y="4057650"/>
            <a:ext cx="22860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(Partial dependency)</a:t>
            </a:r>
          </a:p>
        </p:txBody>
      </p:sp>
      <p:sp>
        <p:nvSpPr>
          <p:cNvPr id="418885" name="Line 69"/>
          <p:cNvSpPr>
            <a:spLocks noChangeShapeType="1"/>
          </p:cNvSpPr>
          <p:nvPr/>
        </p:nvSpPr>
        <p:spPr bwMode="auto">
          <a:xfrm flipV="1">
            <a:off x="7496175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86" name="Line 70"/>
          <p:cNvSpPr>
            <a:spLocks noChangeShapeType="1"/>
          </p:cNvSpPr>
          <p:nvPr/>
        </p:nvSpPr>
        <p:spPr bwMode="auto">
          <a:xfrm>
            <a:off x="7515225" y="4876800"/>
            <a:ext cx="79057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87" name="Line 71"/>
          <p:cNvSpPr>
            <a:spLocks noChangeShapeType="1"/>
          </p:cNvSpPr>
          <p:nvPr/>
        </p:nvSpPr>
        <p:spPr bwMode="auto">
          <a:xfrm flipV="1">
            <a:off x="83058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8891" name="Text Box 75"/>
          <p:cNvSpPr txBox="1">
            <a:spLocks noChangeArrowheads="1"/>
          </p:cNvSpPr>
          <p:nvPr/>
        </p:nvSpPr>
        <p:spPr bwMode="auto">
          <a:xfrm>
            <a:off x="6858000" y="4657725"/>
            <a:ext cx="533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fd4</a:t>
            </a:r>
          </a:p>
        </p:txBody>
      </p:sp>
      <p:sp>
        <p:nvSpPr>
          <p:cNvPr id="418899" name="Text Box 83"/>
          <p:cNvSpPr txBox="1">
            <a:spLocks noChangeArrowheads="1"/>
          </p:cNvSpPr>
          <p:nvPr/>
        </p:nvSpPr>
        <p:spPr bwMode="auto">
          <a:xfrm>
            <a:off x="6858000" y="4829175"/>
            <a:ext cx="22860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(Transitive dependency)</a:t>
            </a:r>
          </a:p>
        </p:txBody>
      </p:sp>
      <p:sp>
        <p:nvSpPr>
          <p:cNvPr id="418938" name="Rectangle 122"/>
          <p:cNvSpPr>
            <a:spLocks noChangeArrowheads="1"/>
          </p:cNvSpPr>
          <p:nvPr/>
        </p:nvSpPr>
        <p:spPr bwMode="auto">
          <a:xfrm>
            <a:off x="535337" y="1524000"/>
            <a:ext cx="851181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Functional dependencies 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diagram </a:t>
            </a:r>
            <a:r>
              <a:rPr lang="en-US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CLIENTRENTAL</a:t>
            </a:r>
            <a:r>
              <a:rPr lang="en-US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relation</a:t>
            </a:r>
          </a:p>
        </p:txBody>
      </p:sp>
      <p:sp>
        <p:nvSpPr>
          <p:cNvPr id="73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1NF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2NF</a:t>
            </a:r>
            <a:endParaRPr lang="en-GB" sz="2400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028F-735F-42FB-81B4-B33A6DFE9526}" type="slidenum">
              <a:rPr lang="en-US"/>
              <a:pPr/>
              <a:t>23</a:t>
            </a:fld>
            <a:endParaRPr lang="en-US"/>
          </a:p>
        </p:txBody>
      </p:sp>
      <p:sp>
        <p:nvSpPr>
          <p:cNvPr id="419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382000" cy="4556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As shown in Figure </a:t>
            </a:r>
            <a:r>
              <a:rPr lang="en-US" sz="1800" dirty="0" smtClean="0"/>
              <a:t>5, </a:t>
            </a:r>
            <a:r>
              <a:rPr lang="en-US" sz="1800" b="1" dirty="0" smtClean="0"/>
              <a:t>CLIENTRENTAL</a:t>
            </a:r>
            <a:r>
              <a:rPr lang="en-US" sz="1800" dirty="0" smtClean="0"/>
              <a:t> relation </a:t>
            </a:r>
            <a:r>
              <a:rPr lang="en-US" sz="1800" dirty="0"/>
              <a:t>has the following functional dependencies: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800" dirty="0"/>
              <a:t>Relational </a:t>
            </a:r>
            <a:r>
              <a:rPr lang="en-US" sz="1800" dirty="0" smtClean="0"/>
              <a:t>Schema </a:t>
            </a:r>
          </a:p>
          <a:p>
            <a:pPr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1400" b="1" dirty="0" smtClean="0">
                <a:solidFill>
                  <a:schemeClr val="tx1"/>
                </a:solidFill>
              </a:rPr>
              <a:t>CLIENTRENTAL(</a:t>
            </a:r>
            <a:r>
              <a:rPr lang="en-US" sz="1400" b="1" u="sng" dirty="0" err="1" smtClean="0">
                <a:solidFill>
                  <a:schemeClr val="tx1"/>
                </a:solidFill>
              </a:rPr>
              <a:t>clientNO</a:t>
            </a:r>
            <a:r>
              <a:rPr lang="en-US" sz="1400" b="1" dirty="0" smtClean="0">
                <a:solidFill>
                  <a:schemeClr val="tx1"/>
                </a:solidFill>
              </a:rPr>
              <a:t>, </a:t>
            </a:r>
            <a:r>
              <a:rPr lang="en-US" sz="1400" b="1" u="sng" dirty="0" err="1" smtClean="0">
                <a:solidFill>
                  <a:schemeClr val="tx1"/>
                </a:solidFill>
              </a:rPr>
              <a:t>houseNO</a:t>
            </a:r>
            <a:r>
              <a:rPr lang="en-US" sz="1400" b="1" dirty="0" smtClean="0">
                <a:solidFill>
                  <a:schemeClr val="tx1"/>
                </a:solidFill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</a:rPr>
              <a:t>cNAME</a:t>
            </a:r>
            <a:r>
              <a:rPr lang="en-US" sz="1400" b="1" dirty="0" smtClean="0">
                <a:solidFill>
                  <a:schemeClr val="tx1"/>
                </a:solidFill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</a:rPr>
              <a:t>houseADD</a:t>
            </a:r>
            <a:r>
              <a:rPr lang="en-US" sz="1400" b="1" dirty="0" smtClean="0">
                <a:solidFill>
                  <a:schemeClr val="tx1"/>
                </a:solidFill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</a:rPr>
              <a:t>rentSTART</a:t>
            </a:r>
            <a:r>
              <a:rPr lang="en-US" sz="1400" b="1" dirty="0" smtClean="0">
                <a:solidFill>
                  <a:schemeClr val="tx1"/>
                </a:solidFill>
              </a:rPr>
              <a:t>,  </a:t>
            </a:r>
            <a:r>
              <a:rPr lang="en-US" sz="1400" b="1" dirty="0" err="1" smtClean="0">
                <a:solidFill>
                  <a:schemeClr val="tx1"/>
                </a:solidFill>
              </a:rPr>
              <a:t>rentFINISH</a:t>
            </a:r>
            <a:r>
              <a:rPr lang="en-US" sz="1400" b="1" dirty="0" smtClean="0">
                <a:solidFill>
                  <a:schemeClr val="tx1"/>
                </a:solidFill>
              </a:rPr>
              <a:t>, </a:t>
            </a:r>
            <a:r>
              <a:rPr lang="en-US" sz="1400" b="1" dirty="0">
                <a:solidFill>
                  <a:schemeClr val="tx1"/>
                </a:solidFill>
              </a:rPr>
              <a:t>rent, </a:t>
            </a:r>
            <a:r>
              <a:rPr lang="en-US" sz="1400" b="1" dirty="0" err="1" smtClean="0">
                <a:solidFill>
                  <a:schemeClr val="tx1"/>
                </a:solidFill>
              </a:rPr>
              <a:t>ownerNO</a:t>
            </a:r>
            <a:r>
              <a:rPr lang="en-US" sz="1400" b="1" dirty="0" smtClean="0">
                <a:solidFill>
                  <a:schemeClr val="tx1"/>
                </a:solidFill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</a:rPr>
              <a:t>oNAME</a:t>
            </a:r>
            <a:r>
              <a:rPr lang="en-US" sz="1400" b="1" dirty="0" smtClean="0"/>
              <a:t>)</a:t>
            </a:r>
            <a:endParaRPr lang="en-US" sz="1400" b="1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800" dirty="0"/>
              <a:t>Functional </a:t>
            </a:r>
            <a:r>
              <a:rPr lang="en-US" sz="1800" dirty="0" smtClean="0"/>
              <a:t>dependencies</a:t>
            </a:r>
          </a:p>
          <a:p>
            <a:pPr>
              <a:lnSpc>
                <a:spcPct val="90000"/>
              </a:lnSpc>
              <a:buNone/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rgbClr val="0000FF"/>
                </a:solidFill>
              </a:rPr>
              <a:t>fd1 </a:t>
            </a:r>
            <a:r>
              <a:rPr lang="en-US" sz="1400" b="1" dirty="0" err="1" smtClean="0">
                <a:solidFill>
                  <a:schemeClr val="tx1"/>
                </a:solidFill>
              </a:rPr>
              <a:t>clientNO</a:t>
            </a:r>
            <a:r>
              <a:rPr lang="en-US" sz="1400" b="1" dirty="0" smtClean="0">
                <a:solidFill>
                  <a:schemeClr val="tx1"/>
                </a:solidFill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</a:rPr>
              <a:t>houseNO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400" b="1" dirty="0" err="1" smtClean="0">
                <a:solidFill>
                  <a:schemeClr val="tx1"/>
                </a:solidFill>
                <a:sym typeface="Wingdings" pitchFamily="2" charset="2"/>
              </a:rPr>
              <a:t>rentSTART</a:t>
            </a:r>
            <a:r>
              <a:rPr lang="en-US" sz="1400" b="1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  <a:sym typeface="Wingdings" pitchFamily="2" charset="2"/>
              </a:rPr>
              <a:t>rentFINISH</a:t>
            </a:r>
            <a:r>
              <a:rPr lang="en-US" sz="1400" b="1" dirty="0" smtClean="0">
                <a:sym typeface="Wingdings" pitchFamily="2" charset="2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sym typeface="Wingdings" pitchFamily="2" charset="2"/>
              </a:rPr>
              <a:t>(Primary </a:t>
            </a:r>
            <a:r>
              <a:rPr lang="en-US" sz="1400" b="1" dirty="0">
                <a:solidFill>
                  <a:srgbClr val="0000FF"/>
                </a:solidFill>
                <a:sym typeface="Wingdings" pitchFamily="2" charset="2"/>
              </a:rPr>
              <a:t>Key</a:t>
            </a:r>
            <a:r>
              <a:rPr lang="en-US" sz="1400" b="1" dirty="0" smtClean="0">
                <a:solidFill>
                  <a:srgbClr val="0000FF"/>
                </a:solidFill>
                <a:sym typeface="Wingdings" pitchFamily="2" charset="2"/>
              </a:rPr>
              <a:t>)</a:t>
            </a:r>
            <a:endParaRPr lang="en-US" sz="1400" b="1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b="1" dirty="0">
                <a:solidFill>
                  <a:srgbClr val="0000FF"/>
                </a:solidFill>
              </a:rPr>
              <a:t>fd2</a:t>
            </a:r>
            <a:r>
              <a:rPr lang="en-US" sz="1400" b="1" dirty="0"/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clientNO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400" b="1" dirty="0" err="1" smtClean="0">
                <a:solidFill>
                  <a:schemeClr val="tx1"/>
                </a:solidFill>
                <a:sym typeface="Wingdings" pitchFamily="2" charset="2"/>
              </a:rPr>
              <a:t>cNAME</a:t>
            </a:r>
            <a:r>
              <a:rPr lang="en-US" sz="1400" b="1" dirty="0" smtClean="0">
                <a:solidFill>
                  <a:schemeClr val="tx1"/>
                </a:solidFill>
                <a:sym typeface="Wingdings" pitchFamily="2" charset="2"/>
              </a:rPr>
              <a:t>                                                    	</a:t>
            </a:r>
            <a:r>
              <a:rPr lang="en-US" sz="1400" b="1" dirty="0" smtClean="0">
                <a:solidFill>
                  <a:srgbClr val="0000FF"/>
                </a:solidFill>
                <a:sym typeface="Wingdings" pitchFamily="2" charset="2"/>
              </a:rPr>
              <a:t>(Partial Dependency) 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b="1" dirty="0" smtClean="0">
                <a:solidFill>
                  <a:srgbClr val="0000FF"/>
                </a:solidFill>
              </a:rPr>
              <a:t>fd3</a:t>
            </a:r>
            <a:r>
              <a:rPr lang="en-US" sz="1400" b="1" dirty="0" smtClean="0"/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houseNO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400" b="1" dirty="0" err="1" smtClean="0">
                <a:solidFill>
                  <a:schemeClr val="tx1"/>
                </a:solidFill>
                <a:sym typeface="Wingdings" pitchFamily="2" charset="2"/>
              </a:rPr>
              <a:t>houseADD</a:t>
            </a:r>
            <a:r>
              <a:rPr lang="en-US" sz="1400" b="1" dirty="0" smtClean="0">
                <a:solidFill>
                  <a:schemeClr val="tx1"/>
                </a:solidFill>
                <a:sym typeface="Wingdings" pitchFamily="2" charset="2"/>
              </a:rPr>
              <a:t>, rent, </a:t>
            </a:r>
            <a:r>
              <a:rPr lang="en-US" sz="1400" b="1" dirty="0" err="1" smtClean="0">
                <a:solidFill>
                  <a:schemeClr val="tx1"/>
                </a:solidFill>
                <a:sym typeface="Wingdings" pitchFamily="2" charset="2"/>
              </a:rPr>
              <a:t>ownerNO</a:t>
            </a:r>
            <a:r>
              <a:rPr lang="en-US" sz="1400" b="1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1400" b="1" dirty="0" err="1" smtClean="0">
                <a:solidFill>
                  <a:schemeClr val="tx1"/>
                </a:solidFill>
                <a:sym typeface="Wingdings" pitchFamily="2" charset="2"/>
              </a:rPr>
              <a:t>oNAME</a:t>
            </a:r>
            <a:r>
              <a:rPr lang="en-US" sz="1400" b="1" dirty="0" smtClean="0">
                <a:solidFill>
                  <a:schemeClr val="tx1"/>
                </a:solidFill>
                <a:sym typeface="Wingdings" pitchFamily="2" charset="2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sym typeface="Wingdings" pitchFamily="2" charset="2"/>
              </a:rPr>
              <a:t>(Partial Dependency) </a:t>
            </a:r>
            <a:endParaRPr lang="en-US" sz="1400" b="1" dirty="0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400" b="1" dirty="0" smtClean="0">
                <a:solidFill>
                  <a:srgbClr val="0000FF"/>
                </a:solidFill>
              </a:rPr>
              <a:t>fd4</a:t>
            </a:r>
            <a:r>
              <a:rPr lang="en-US" sz="1400" b="1" dirty="0" smtClean="0"/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ownerNO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400" b="1" dirty="0" err="1" smtClean="0">
                <a:solidFill>
                  <a:schemeClr val="tx1"/>
                </a:solidFill>
                <a:sym typeface="Wingdings" pitchFamily="2" charset="2"/>
              </a:rPr>
              <a:t>oNAME</a:t>
            </a:r>
            <a:r>
              <a:rPr lang="en-US" sz="1400" b="1" dirty="0">
                <a:solidFill>
                  <a:schemeClr val="tx1"/>
                </a:solidFill>
                <a:sym typeface="Wingdings" pitchFamily="2" charset="2"/>
              </a:rPr>
              <a:t>		</a:t>
            </a:r>
            <a:r>
              <a:rPr lang="en-US" sz="1400" b="1" dirty="0">
                <a:sym typeface="Wingdings" pitchFamily="2" charset="2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sym typeface="Wingdings" pitchFamily="2" charset="2"/>
              </a:rPr>
              <a:t>(</a:t>
            </a:r>
            <a:r>
              <a:rPr lang="en-US" sz="1400" b="1" dirty="0">
                <a:solidFill>
                  <a:srgbClr val="0000FF"/>
                </a:solidFill>
                <a:sym typeface="Wingdings" pitchFamily="2" charset="2"/>
              </a:rPr>
              <a:t>Transitive Dependency) </a:t>
            </a:r>
            <a:endParaRPr lang="en-US" sz="1400" b="1" dirty="0">
              <a:solidFill>
                <a:srgbClr val="0000FF"/>
              </a:solidFill>
            </a:endParaRPr>
          </a:p>
          <a:p>
            <a:pPr lvl="2">
              <a:lnSpc>
                <a:spcPct val="90000"/>
              </a:lnSpc>
            </a:pPr>
            <a:endParaRPr lang="en-US" sz="1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1NF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2NF</a:t>
            </a:r>
            <a:endParaRPr lang="en-GB" sz="24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371600" y="5181600"/>
            <a:ext cx="5874365" cy="701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lvl="1" indent="-342900"/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Write functional dependencies in relational schema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342900" lvl="1" indent="-342900"/>
            <a:r>
              <a:rPr lang="en-US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CLIENTRENTAL</a:t>
            </a:r>
            <a:r>
              <a:rPr lang="en-US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relation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746E-5ED7-4AB6-BFF3-A7CE8F3D2B12}" type="slidenum">
              <a:rPr lang="en-US"/>
              <a:pPr/>
              <a:t>24</a:t>
            </a:fld>
            <a:endParaRPr lang="en-US"/>
          </a:p>
        </p:txBody>
      </p:sp>
      <p:sp>
        <p:nvSpPr>
          <p:cNvPr id="420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1800" u="sng" dirty="0"/>
              <a:t>There are partial dependencies on the Primary Key (PK) in the </a:t>
            </a:r>
            <a:r>
              <a:rPr lang="en-US" sz="1800" b="1" u="sng" dirty="0" smtClean="0"/>
              <a:t>CLIENTRENTAL</a:t>
            </a:r>
            <a:r>
              <a:rPr lang="en-US" sz="1800" u="sng" dirty="0" smtClean="0"/>
              <a:t> </a:t>
            </a:r>
            <a:r>
              <a:rPr lang="en-US" sz="1800" u="sng" dirty="0"/>
              <a:t>relation, so the relation are not in 2NF</a:t>
            </a:r>
            <a:r>
              <a:rPr lang="en-US" sz="1800" u="sng" dirty="0" smtClean="0"/>
              <a:t>:</a:t>
            </a:r>
          </a:p>
          <a:p>
            <a:endParaRPr lang="en-US" sz="800" u="sng" dirty="0" smtClean="0"/>
          </a:p>
          <a:p>
            <a:pPr lvl="1" algn="just"/>
            <a:r>
              <a:rPr lang="en-US" sz="1600" b="1" dirty="0" smtClean="0">
                <a:solidFill>
                  <a:srgbClr val="0000FF"/>
                </a:solidFill>
              </a:rPr>
              <a:t>fd2</a:t>
            </a:r>
            <a:r>
              <a:rPr lang="en-US" sz="1600" dirty="0" smtClean="0"/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clientNO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600" b="1" dirty="0" err="1" smtClean="0">
                <a:solidFill>
                  <a:schemeClr val="tx1"/>
                </a:solidFill>
                <a:sym typeface="Wingdings" pitchFamily="2" charset="2"/>
              </a:rPr>
              <a:t>cNAME</a:t>
            </a:r>
            <a:r>
              <a:rPr lang="en-US" sz="16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sym typeface="Wingdings" pitchFamily="2" charset="2"/>
              </a:rPr>
              <a:t>(Partial Dependency) </a:t>
            </a:r>
          </a:p>
          <a:p>
            <a:pPr lvl="2" algn="just"/>
            <a:r>
              <a:rPr lang="en-US" dirty="0" smtClean="0">
                <a:ea typeface="ＭＳ Ｐゴシック" pitchFamily="-108" charset="-128"/>
                <a:cs typeface="ＭＳ Ｐゴシック" pitchFamily="-108" charset="-128"/>
                <a:sym typeface="Wingdings" pitchFamily="2" charset="2"/>
              </a:rPr>
              <a:t>The </a:t>
            </a:r>
            <a:r>
              <a:rPr lang="en-US" dirty="0">
                <a:ea typeface="ＭＳ Ｐゴシック" pitchFamily="-108" charset="-128"/>
                <a:cs typeface="ＭＳ Ｐゴシック" pitchFamily="-108" charset="-128"/>
                <a:sym typeface="Wingdings" pitchFamily="2" charset="2"/>
              </a:rPr>
              <a:t>client attribute 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cName</a:t>
            </a:r>
            <a:r>
              <a:rPr lang="en-US" dirty="0">
                <a:sym typeface="Wingdings" pitchFamily="2" charset="2"/>
              </a:rPr>
              <a:t>) is partially depend on the PK</a:t>
            </a:r>
          </a:p>
          <a:p>
            <a:pPr lvl="2" algn="just"/>
            <a:r>
              <a:rPr lang="en-US" dirty="0">
                <a:sym typeface="Wingdings" pitchFamily="2" charset="2"/>
              </a:rPr>
              <a:t>The relation have a single-attribute PK -- automatically in </a:t>
            </a:r>
            <a:r>
              <a:rPr lang="en-US" dirty="0" smtClean="0">
                <a:sym typeface="Wingdings" pitchFamily="2" charset="2"/>
              </a:rPr>
              <a:t>2NF</a:t>
            </a:r>
          </a:p>
          <a:p>
            <a:pPr lvl="2" algn="just"/>
            <a:endParaRPr lang="en-US" sz="800" dirty="0">
              <a:sym typeface="Wingdings" pitchFamily="2" charset="2"/>
            </a:endParaRPr>
          </a:p>
          <a:p>
            <a:pPr lvl="1" algn="just"/>
            <a:r>
              <a:rPr lang="en-US" sz="1600" b="1" dirty="0" smtClean="0">
                <a:solidFill>
                  <a:srgbClr val="0000FF"/>
                </a:solidFill>
              </a:rPr>
              <a:t>fd3</a:t>
            </a:r>
            <a:r>
              <a:rPr lang="en-US" sz="1600" dirty="0" smtClean="0"/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houseNO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600" b="1" dirty="0" err="1" smtClean="0">
                <a:solidFill>
                  <a:schemeClr val="tx1"/>
                </a:solidFill>
                <a:sym typeface="Wingdings" pitchFamily="2" charset="2"/>
              </a:rPr>
              <a:t>houseADD</a:t>
            </a:r>
            <a:r>
              <a:rPr lang="en-US" sz="1600" b="1" dirty="0" smtClean="0">
                <a:solidFill>
                  <a:schemeClr val="tx1"/>
                </a:solidFill>
                <a:sym typeface="Wingdings" pitchFamily="2" charset="2"/>
              </a:rPr>
              <a:t>, rent, </a:t>
            </a:r>
            <a:r>
              <a:rPr lang="en-US" sz="1600" b="1" dirty="0" err="1" smtClean="0">
                <a:solidFill>
                  <a:schemeClr val="tx1"/>
                </a:solidFill>
                <a:sym typeface="Wingdings" pitchFamily="2" charset="2"/>
              </a:rPr>
              <a:t>ownerNO</a:t>
            </a:r>
            <a:r>
              <a:rPr lang="en-US" sz="1600" b="1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  <a:sym typeface="Wingdings" pitchFamily="2" charset="2"/>
              </a:rPr>
              <a:t>oNAME</a:t>
            </a:r>
            <a:r>
              <a:rPr lang="en-US" sz="16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sym typeface="Wingdings" pitchFamily="2" charset="2"/>
              </a:rPr>
              <a:t>(</a:t>
            </a:r>
            <a:r>
              <a:rPr lang="en-US" sz="1600" b="1" dirty="0">
                <a:solidFill>
                  <a:srgbClr val="0000FF"/>
                </a:solidFill>
                <a:sym typeface="Wingdings" pitchFamily="2" charset="2"/>
              </a:rPr>
              <a:t>Partial Dependency) </a:t>
            </a:r>
          </a:p>
          <a:p>
            <a:pPr lvl="2" algn="just"/>
            <a:r>
              <a:rPr lang="en-US" dirty="0"/>
              <a:t>The house rented attributes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houseAdd</a:t>
            </a:r>
            <a:r>
              <a:rPr lang="en-US" b="1" dirty="0" smtClean="0">
                <a:solidFill>
                  <a:schemeClr val="tx1"/>
                </a:solidFill>
              </a:rPr>
              <a:t>, rent, </a:t>
            </a:r>
            <a:r>
              <a:rPr lang="en-US" b="1" dirty="0" err="1" smtClean="0">
                <a:solidFill>
                  <a:schemeClr val="tx1"/>
                </a:solidFill>
              </a:rPr>
              <a:t>ownerNo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oName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/>
              <a:t>are partially depend on the PK</a:t>
            </a:r>
          </a:p>
          <a:p>
            <a:pPr lvl="2" algn="just"/>
            <a:r>
              <a:rPr lang="en-US" dirty="0">
                <a:sym typeface="Wingdings" pitchFamily="2" charset="2"/>
              </a:rPr>
              <a:t>The relation have a PK composed of two or more attributes </a:t>
            </a:r>
          </a:p>
          <a:p>
            <a:pPr lvl="2" algn="just">
              <a:buFont typeface="Wingdings" pitchFamily="2" charset="2"/>
              <a:buNone/>
            </a:pPr>
            <a:r>
              <a:rPr lang="en-US" dirty="0">
                <a:sym typeface="Wingdings" pitchFamily="2" charset="2"/>
              </a:rPr>
              <a:t>   -- not in </a:t>
            </a:r>
            <a:r>
              <a:rPr lang="en-US" dirty="0" smtClean="0">
                <a:sym typeface="Wingdings" pitchFamily="2" charset="2"/>
              </a:rPr>
              <a:t>2NF</a:t>
            </a:r>
          </a:p>
          <a:p>
            <a:pPr lvl="2" algn="just">
              <a:buFont typeface="Wingdings" pitchFamily="2" charset="2"/>
              <a:buNone/>
            </a:pPr>
            <a:endParaRPr lang="en-US" sz="800" dirty="0">
              <a:sym typeface="Wingdings" pitchFamily="2" charset="2"/>
            </a:endParaRPr>
          </a:p>
          <a:p>
            <a:r>
              <a:rPr lang="en-US" sz="1800" dirty="0" smtClean="0">
                <a:sym typeface="Wingdings" pitchFamily="2" charset="2"/>
              </a:rPr>
              <a:t>The </a:t>
            </a:r>
            <a:r>
              <a:rPr lang="en-US" sz="1800" dirty="0">
                <a:sym typeface="Wingdings" pitchFamily="2" charset="2"/>
              </a:rPr>
              <a:t>house rented attributes:</a:t>
            </a:r>
          </a:p>
          <a:p>
            <a:pPr lvl="1" algn="just"/>
            <a:r>
              <a:rPr lang="en-US" sz="1600" b="1" dirty="0">
                <a:solidFill>
                  <a:srgbClr val="0000FF"/>
                </a:solidFill>
                <a:sym typeface="Wingdings" pitchFamily="2" charset="2"/>
              </a:rPr>
              <a:t>fd1</a:t>
            </a:r>
            <a:r>
              <a:rPr lang="en-US" sz="16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sym typeface="Wingdings" pitchFamily="2" charset="2"/>
              </a:rPr>
              <a:t>clientNO</a:t>
            </a:r>
            <a:r>
              <a:rPr lang="en-US" sz="1600" b="1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  <a:sym typeface="Wingdings" pitchFamily="2" charset="2"/>
              </a:rPr>
              <a:t>houseNO</a:t>
            </a:r>
            <a:r>
              <a:rPr lang="en-US" sz="1600" b="1" dirty="0" smtClean="0">
                <a:solidFill>
                  <a:schemeClr val="tx1"/>
                </a:solidFill>
                <a:sym typeface="Wingdings" pitchFamily="2" charset="2"/>
              </a:rPr>
              <a:t>  </a:t>
            </a:r>
            <a:r>
              <a:rPr lang="en-US" sz="1600" b="1" dirty="0" err="1" smtClean="0">
                <a:solidFill>
                  <a:schemeClr val="tx1"/>
                </a:solidFill>
                <a:sym typeface="Wingdings" pitchFamily="2" charset="2"/>
              </a:rPr>
              <a:t>rentSTART</a:t>
            </a:r>
            <a:r>
              <a:rPr lang="en-US" sz="1600" b="1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  <a:sym typeface="Wingdings" pitchFamily="2" charset="2"/>
              </a:rPr>
              <a:t>rentFINISH</a:t>
            </a:r>
            <a:r>
              <a:rPr lang="en-US" sz="1600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sym typeface="Wingdings" pitchFamily="2" charset="2"/>
              </a:rPr>
              <a:t>(Primary Key) </a:t>
            </a:r>
            <a:endParaRPr lang="en-US" sz="1600" b="1" dirty="0">
              <a:solidFill>
                <a:schemeClr val="tx1"/>
              </a:solidFill>
              <a:sym typeface="Wingdings" pitchFamily="2" charset="2"/>
            </a:endParaRPr>
          </a:p>
          <a:p>
            <a:pPr lvl="2" algn="just"/>
            <a:r>
              <a:rPr lang="en-US" dirty="0">
                <a:sym typeface="Wingdings" pitchFamily="2" charset="2"/>
              </a:rPr>
              <a:t>The house rented attributes are fully depend on the whole PK</a:t>
            </a:r>
          </a:p>
          <a:p>
            <a:pPr lvl="2">
              <a:buFont typeface="Wingdings" pitchFamily="2" charset="2"/>
              <a:buNone/>
            </a:pPr>
            <a:endParaRPr lang="en-US" sz="1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1NF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2NF</a:t>
            </a:r>
            <a:endParaRPr lang="en-GB" sz="24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E37B-9341-4A8E-AE33-3DAD1CF5E3B0}" type="slidenum">
              <a:rPr lang="en-US"/>
              <a:pPr/>
              <a:t>25</a:t>
            </a:fld>
            <a:endParaRPr lang="en-US"/>
          </a:p>
        </p:txBody>
      </p:sp>
      <p:sp>
        <p:nvSpPr>
          <p:cNvPr id="421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just"/>
            <a:r>
              <a:rPr lang="en-US" dirty="0" smtClean="0"/>
              <a:t>To </a:t>
            </a:r>
            <a:r>
              <a:rPr lang="en-US" dirty="0"/>
              <a:t>transform the </a:t>
            </a:r>
            <a:r>
              <a:rPr lang="en-US" b="1" dirty="0" smtClean="0"/>
              <a:t>CLIENTRENTAL</a:t>
            </a:r>
            <a:r>
              <a:rPr lang="en-US" dirty="0" smtClean="0"/>
              <a:t> relation </a:t>
            </a:r>
            <a:r>
              <a:rPr lang="en-US" dirty="0"/>
              <a:t>into 2NF, requires the creation of new relations, so that, the non-primary-key attributes are removed along with a copy of the part of the PK on which they are fully functionally depend. 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This results in creation of there new relations called </a:t>
            </a:r>
            <a:r>
              <a:rPr lang="en-US" b="1" dirty="0" smtClean="0"/>
              <a:t>CLIENT</a:t>
            </a:r>
            <a:r>
              <a:rPr lang="en-US" dirty="0" smtClean="0"/>
              <a:t>, </a:t>
            </a:r>
            <a:r>
              <a:rPr lang="en-US" b="1" dirty="0" smtClean="0"/>
              <a:t>RENTAL</a:t>
            </a:r>
            <a:r>
              <a:rPr lang="en-US" dirty="0" smtClean="0"/>
              <a:t> and </a:t>
            </a:r>
            <a:r>
              <a:rPr lang="en-US" b="1" dirty="0" smtClean="0"/>
              <a:t>HOUSEOWNER</a:t>
            </a:r>
            <a:r>
              <a:rPr lang="en-US" dirty="0" smtClean="0"/>
              <a:t> </a:t>
            </a:r>
            <a:r>
              <a:rPr lang="en-US" dirty="0"/>
              <a:t>as shown in </a:t>
            </a:r>
            <a:r>
              <a:rPr lang="en-US" b="1" dirty="0"/>
              <a:t>Figure </a:t>
            </a:r>
            <a:r>
              <a:rPr lang="en-US" sz="2000" dirty="0" smtClean="0"/>
              <a:t>6.</a:t>
            </a:r>
          </a:p>
          <a:p>
            <a:pPr algn="just">
              <a:buNone/>
            </a:pPr>
            <a:endParaRPr lang="en-US" sz="800" dirty="0" smtClean="0"/>
          </a:p>
          <a:p>
            <a:pPr marL="1257300" indent="-1257300">
              <a:lnSpc>
                <a:spcPct val="90000"/>
              </a:lnSpc>
              <a:buNone/>
            </a:pPr>
            <a:r>
              <a:rPr lang="en-US" sz="2000" b="1" dirty="0" smtClean="0"/>
              <a:t>	</a:t>
            </a:r>
          </a:p>
          <a:p>
            <a:pPr algn="just">
              <a:buNone/>
            </a:pPr>
            <a:endParaRPr lang="en-US" sz="20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1NF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2NF</a:t>
            </a:r>
            <a:endParaRPr lang="en-GB" sz="24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72BD-1C71-47B1-A20F-69803C22FF8D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422998" name="Text Box 86"/>
          <p:cNvSpPr txBox="1">
            <a:spLocks noChangeArrowheads="1"/>
          </p:cNvSpPr>
          <p:nvPr/>
        </p:nvSpPr>
        <p:spPr bwMode="auto">
          <a:xfrm>
            <a:off x="-139700" y="12192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CC0099"/>
                </a:solidFill>
                <a:latin typeface="Century Gothic" pitchFamily="34" charset="0"/>
              </a:rPr>
              <a:t>Figure </a:t>
            </a:r>
            <a:r>
              <a:rPr lang="en-US" sz="2000" dirty="0" smtClean="0">
                <a:solidFill>
                  <a:srgbClr val="CC0099"/>
                </a:solidFill>
                <a:latin typeface="Century Gothic" pitchFamily="34" charset="0"/>
              </a:rPr>
              <a:t>6 </a:t>
            </a:r>
            <a:r>
              <a:rPr lang="en-US" sz="2000" dirty="0">
                <a:solidFill>
                  <a:srgbClr val="CC0099"/>
                </a:solidFill>
                <a:latin typeface="Century Gothic" pitchFamily="34" charset="0"/>
              </a:rPr>
              <a:t>: 2NF</a:t>
            </a:r>
          </a:p>
        </p:txBody>
      </p:sp>
      <p:grpSp>
        <p:nvGrpSpPr>
          <p:cNvPr id="423032" name="Group 120"/>
          <p:cNvGrpSpPr>
            <a:grpSpLocks/>
          </p:cNvGrpSpPr>
          <p:nvPr/>
        </p:nvGrpSpPr>
        <p:grpSpPr bwMode="auto">
          <a:xfrm>
            <a:off x="4800600" y="2514600"/>
            <a:ext cx="2484438" cy="1101725"/>
            <a:chOff x="3523" y="2235"/>
            <a:chExt cx="1565" cy="694"/>
          </a:xfrm>
        </p:grpSpPr>
        <p:grpSp>
          <p:nvGrpSpPr>
            <p:cNvPr id="423024" name="Group 112"/>
            <p:cNvGrpSpPr>
              <a:grpSpLocks/>
            </p:cNvGrpSpPr>
            <p:nvPr/>
          </p:nvGrpSpPr>
          <p:grpSpPr bwMode="auto">
            <a:xfrm>
              <a:off x="3600" y="2400"/>
              <a:ext cx="1488" cy="529"/>
              <a:chOff x="3648" y="2111"/>
              <a:chExt cx="1488" cy="529"/>
            </a:xfrm>
          </p:grpSpPr>
          <p:grpSp>
            <p:nvGrpSpPr>
              <p:cNvPr id="423011" name="Group 99"/>
              <p:cNvGrpSpPr>
                <a:grpSpLocks/>
              </p:cNvGrpSpPr>
              <p:nvPr/>
            </p:nvGrpSpPr>
            <p:grpSpPr bwMode="auto">
              <a:xfrm>
                <a:off x="3648" y="2112"/>
                <a:ext cx="528" cy="144"/>
                <a:chOff x="672" y="912"/>
                <a:chExt cx="528" cy="403"/>
              </a:xfrm>
            </p:grpSpPr>
            <p:sp>
              <p:nvSpPr>
                <p:cNvPr id="423012" name="Rectangle 100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clientNO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30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3014" name="Group 102"/>
              <p:cNvGrpSpPr>
                <a:grpSpLocks/>
              </p:cNvGrpSpPr>
              <p:nvPr/>
            </p:nvGrpSpPr>
            <p:grpSpPr bwMode="auto">
              <a:xfrm>
                <a:off x="4176" y="2111"/>
                <a:ext cx="960" cy="145"/>
                <a:chOff x="672" y="912"/>
                <a:chExt cx="528" cy="403"/>
              </a:xfrm>
            </p:grpSpPr>
            <p:sp>
              <p:nvSpPr>
                <p:cNvPr id="423015" name="Rectangle 103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cNAME</a:t>
                  </a: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3016" name="Rectangle 104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3017" name="Group 105"/>
              <p:cNvGrpSpPr>
                <a:grpSpLocks/>
              </p:cNvGrpSpPr>
              <p:nvPr/>
            </p:nvGrpSpPr>
            <p:grpSpPr bwMode="auto">
              <a:xfrm>
                <a:off x="3648" y="2256"/>
                <a:ext cx="528" cy="384"/>
                <a:chOff x="2250" y="2073"/>
                <a:chExt cx="489" cy="1323"/>
              </a:xfrm>
            </p:grpSpPr>
            <p:sp>
              <p:nvSpPr>
                <p:cNvPr id="423018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93" y="2073"/>
                  <a:ext cx="403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CR76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CR56</a:t>
                  </a:r>
                </a:p>
              </p:txBody>
            </p:sp>
            <p:sp>
              <p:nvSpPr>
                <p:cNvPr id="423019" name="Rectangle 107"/>
                <p:cNvSpPr>
                  <a:spLocks noChangeArrowheads="1"/>
                </p:cNvSpPr>
                <p:nvPr/>
              </p:nvSpPr>
              <p:spPr bwMode="auto">
                <a:xfrm>
                  <a:off x="2250" y="2073"/>
                  <a:ext cx="489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3020" name="Group 108"/>
              <p:cNvGrpSpPr>
                <a:grpSpLocks/>
              </p:cNvGrpSpPr>
              <p:nvPr/>
            </p:nvGrpSpPr>
            <p:grpSpPr bwMode="auto">
              <a:xfrm>
                <a:off x="4176" y="2256"/>
                <a:ext cx="960" cy="384"/>
                <a:chOff x="2250" y="2073"/>
                <a:chExt cx="489" cy="1323"/>
              </a:xfrm>
            </p:grpSpPr>
            <p:sp>
              <p:nvSpPr>
                <p:cNvPr id="423021" name="Rectangle 109"/>
                <p:cNvSpPr>
                  <a:spLocks noChangeArrowheads="1"/>
                </p:cNvSpPr>
                <p:nvPr/>
              </p:nvSpPr>
              <p:spPr bwMode="auto">
                <a:xfrm>
                  <a:off x="2293" y="2073"/>
                  <a:ext cx="403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 err="1">
                      <a:solidFill>
                        <a:schemeClr val="tx1"/>
                      </a:solidFill>
                      <a:latin typeface="Century Gothic" pitchFamily="34" charset="0"/>
                    </a:rPr>
                    <a:t>Rannia</a:t>
                  </a: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</a:rPr>
                    <a:t>Ahmad</a:t>
                  </a:r>
                </a:p>
              </p:txBody>
            </p:sp>
            <p:sp>
              <p:nvSpPr>
                <p:cNvPr id="423022" name="Rectangle 110"/>
                <p:cNvSpPr>
                  <a:spLocks noChangeArrowheads="1"/>
                </p:cNvSpPr>
                <p:nvPr/>
              </p:nvSpPr>
              <p:spPr bwMode="auto">
                <a:xfrm>
                  <a:off x="2250" y="2073"/>
                  <a:ext cx="489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23026" name="Text Box 114"/>
            <p:cNvSpPr txBox="1">
              <a:spLocks noChangeArrowheads="1"/>
            </p:cNvSpPr>
            <p:nvPr/>
          </p:nvSpPr>
          <p:spPr bwMode="auto">
            <a:xfrm>
              <a:off x="3523" y="2235"/>
              <a:ext cx="135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smtClean="0">
                  <a:solidFill>
                    <a:schemeClr val="tx1"/>
                  </a:solidFill>
                  <a:latin typeface="Century Gothic" pitchFamily="34" charset="0"/>
                </a:rPr>
                <a:t>CLIENT</a:t>
              </a:r>
              <a:endParaRPr lang="en-US" sz="14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23030" name="Group 118"/>
          <p:cNvGrpSpPr>
            <a:grpSpLocks/>
          </p:cNvGrpSpPr>
          <p:nvPr/>
        </p:nvGrpSpPr>
        <p:grpSpPr bwMode="auto">
          <a:xfrm>
            <a:off x="228600" y="1371600"/>
            <a:ext cx="3736975" cy="2114550"/>
            <a:chOff x="520" y="1981"/>
            <a:chExt cx="2354" cy="1332"/>
          </a:xfrm>
        </p:grpSpPr>
        <p:grpSp>
          <p:nvGrpSpPr>
            <p:cNvPr id="423025" name="Group 113"/>
            <p:cNvGrpSpPr>
              <a:grpSpLocks/>
            </p:cNvGrpSpPr>
            <p:nvPr/>
          </p:nvGrpSpPr>
          <p:grpSpPr bwMode="auto">
            <a:xfrm>
              <a:off x="576" y="2160"/>
              <a:ext cx="2298" cy="1153"/>
              <a:chOff x="1056" y="2351"/>
              <a:chExt cx="2298" cy="1153"/>
            </a:xfrm>
          </p:grpSpPr>
          <p:grpSp>
            <p:nvGrpSpPr>
              <p:cNvPr id="422935" name="Group 23"/>
              <p:cNvGrpSpPr>
                <a:grpSpLocks/>
              </p:cNvGrpSpPr>
              <p:nvPr/>
            </p:nvGrpSpPr>
            <p:grpSpPr bwMode="auto">
              <a:xfrm>
                <a:off x="2112" y="2352"/>
                <a:ext cx="624" cy="144"/>
                <a:chOff x="2250" y="0"/>
                <a:chExt cx="489" cy="1095"/>
              </a:xfrm>
            </p:grpSpPr>
            <p:sp>
              <p:nvSpPr>
                <p:cNvPr id="422936" name="Rectangle 24"/>
                <p:cNvSpPr>
                  <a:spLocks noChangeArrowheads="1"/>
                </p:cNvSpPr>
                <p:nvPr/>
              </p:nvSpPr>
              <p:spPr bwMode="auto">
                <a:xfrm>
                  <a:off x="2293" y="0"/>
                  <a:ext cx="403" cy="109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rentSTART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2937" name="Rectangle 25"/>
                <p:cNvSpPr>
                  <a:spLocks noChangeArrowheads="1"/>
                </p:cNvSpPr>
                <p:nvPr/>
              </p:nvSpPr>
              <p:spPr bwMode="auto">
                <a:xfrm>
                  <a:off x="2250" y="0"/>
                  <a:ext cx="489" cy="1095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2938" name="Group 26"/>
              <p:cNvGrpSpPr>
                <a:grpSpLocks/>
              </p:cNvGrpSpPr>
              <p:nvPr/>
            </p:nvGrpSpPr>
            <p:grpSpPr bwMode="auto">
              <a:xfrm>
                <a:off x="2726" y="2352"/>
                <a:ext cx="561" cy="144"/>
                <a:chOff x="2734" y="0"/>
                <a:chExt cx="437" cy="1095"/>
              </a:xfrm>
            </p:grpSpPr>
            <p:sp>
              <p:nvSpPr>
                <p:cNvPr id="422939" name="Rectangle 27"/>
                <p:cNvSpPr>
                  <a:spLocks noChangeArrowheads="1"/>
                </p:cNvSpPr>
                <p:nvPr/>
              </p:nvSpPr>
              <p:spPr bwMode="auto">
                <a:xfrm>
                  <a:off x="2734" y="0"/>
                  <a:ext cx="437" cy="109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rentFINISH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2940" name="Rectangle 28"/>
                <p:cNvSpPr>
                  <a:spLocks noChangeArrowheads="1"/>
                </p:cNvSpPr>
                <p:nvPr/>
              </p:nvSpPr>
              <p:spPr bwMode="auto">
                <a:xfrm>
                  <a:off x="2739" y="0"/>
                  <a:ext cx="411" cy="1095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2983" name="Group 71"/>
              <p:cNvGrpSpPr>
                <a:grpSpLocks/>
              </p:cNvGrpSpPr>
              <p:nvPr/>
            </p:nvGrpSpPr>
            <p:grpSpPr bwMode="auto">
              <a:xfrm>
                <a:off x="2112" y="2496"/>
                <a:ext cx="624" cy="1008"/>
                <a:chOff x="2250" y="2073"/>
                <a:chExt cx="489" cy="1323"/>
              </a:xfrm>
            </p:grpSpPr>
            <p:sp>
              <p:nvSpPr>
                <p:cNvPr id="422984" name="Rectangle 72"/>
                <p:cNvSpPr>
                  <a:spLocks noChangeArrowheads="1"/>
                </p:cNvSpPr>
                <p:nvPr/>
              </p:nvSpPr>
              <p:spPr bwMode="auto">
                <a:xfrm>
                  <a:off x="2293" y="2073"/>
                  <a:ext cx="403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1/7/93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1/9/00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20/3/90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21/6/93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25/1/00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2985" name="Rectangle 73"/>
                <p:cNvSpPr>
                  <a:spLocks noChangeArrowheads="1"/>
                </p:cNvSpPr>
                <p:nvPr/>
              </p:nvSpPr>
              <p:spPr bwMode="auto">
                <a:xfrm>
                  <a:off x="2250" y="2073"/>
                  <a:ext cx="489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2986" name="Group 74"/>
              <p:cNvGrpSpPr>
                <a:grpSpLocks/>
              </p:cNvGrpSpPr>
              <p:nvPr/>
            </p:nvGrpSpPr>
            <p:grpSpPr bwMode="auto">
              <a:xfrm>
                <a:off x="2737" y="2496"/>
                <a:ext cx="617" cy="1008"/>
                <a:chOff x="2739" y="2073"/>
                <a:chExt cx="480" cy="1323"/>
              </a:xfrm>
            </p:grpSpPr>
            <p:sp>
              <p:nvSpPr>
                <p:cNvPr id="422987" name="Rectangle 75"/>
                <p:cNvSpPr>
                  <a:spLocks noChangeArrowheads="1"/>
                </p:cNvSpPr>
                <p:nvPr/>
              </p:nvSpPr>
              <p:spPr bwMode="auto">
                <a:xfrm>
                  <a:off x="2782" y="2073"/>
                  <a:ext cx="437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31/8/00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1/9/01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19/6/93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3/1/00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30/8/00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2988" name="Rectangle 76"/>
                <p:cNvSpPr>
                  <a:spLocks noChangeArrowheads="1"/>
                </p:cNvSpPr>
                <p:nvPr/>
              </p:nvSpPr>
              <p:spPr bwMode="auto">
                <a:xfrm>
                  <a:off x="2739" y="2073"/>
                  <a:ext cx="411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2999" name="Group 87"/>
              <p:cNvGrpSpPr>
                <a:grpSpLocks/>
              </p:cNvGrpSpPr>
              <p:nvPr/>
            </p:nvGrpSpPr>
            <p:grpSpPr bwMode="auto">
              <a:xfrm>
                <a:off x="1056" y="2352"/>
                <a:ext cx="528" cy="144"/>
                <a:chOff x="672" y="912"/>
                <a:chExt cx="528" cy="403"/>
              </a:xfrm>
            </p:grpSpPr>
            <p:sp>
              <p:nvSpPr>
                <p:cNvPr id="423000" name="Rectangle 88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clientN0</a:t>
                  </a: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3001" name="Rectangle 89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3002" name="Group 90"/>
              <p:cNvGrpSpPr>
                <a:grpSpLocks/>
              </p:cNvGrpSpPr>
              <p:nvPr/>
            </p:nvGrpSpPr>
            <p:grpSpPr bwMode="auto">
              <a:xfrm>
                <a:off x="1584" y="2351"/>
                <a:ext cx="528" cy="144"/>
                <a:chOff x="672" y="912"/>
                <a:chExt cx="528" cy="403"/>
              </a:xfrm>
            </p:grpSpPr>
            <p:sp>
              <p:nvSpPr>
                <p:cNvPr id="423003" name="Rectangle 91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houseN0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3004" name="Rectangle 92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3005" name="Group 93"/>
              <p:cNvGrpSpPr>
                <a:grpSpLocks/>
              </p:cNvGrpSpPr>
              <p:nvPr/>
            </p:nvGrpSpPr>
            <p:grpSpPr bwMode="auto">
              <a:xfrm>
                <a:off x="1056" y="2496"/>
                <a:ext cx="528" cy="1008"/>
                <a:chOff x="2250" y="2073"/>
                <a:chExt cx="489" cy="1323"/>
              </a:xfrm>
            </p:grpSpPr>
            <p:sp>
              <p:nvSpPr>
                <p:cNvPr id="423006" name="Rectangle 94"/>
                <p:cNvSpPr>
                  <a:spLocks noChangeArrowheads="1"/>
                </p:cNvSpPr>
                <p:nvPr/>
              </p:nvSpPr>
              <p:spPr bwMode="auto">
                <a:xfrm>
                  <a:off x="2293" y="2073"/>
                  <a:ext cx="403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</a:rPr>
                    <a:t>CR76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</a:rPr>
                    <a:t>CR76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</a:rPr>
                    <a:t>CR56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</a:rPr>
                    <a:t>CR56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</a:rPr>
                    <a:t>CR56</a:t>
                  </a:r>
                </a:p>
              </p:txBody>
            </p:sp>
            <p:sp>
              <p:nvSpPr>
                <p:cNvPr id="423007" name="Rectangle 95"/>
                <p:cNvSpPr>
                  <a:spLocks noChangeArrowheads="1"/>
                </p:cNvSpPr>
                <p:nvPr/>
              </p:nvSpPr>
              <p:spPr bwMode="auto">
                <a:xfrm>
                  <a:off x="2250" y="2073"/>
                  <a:ext cx="489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3008" name="Group 96"/>
              <p:cNvGrpSpPr>
                <a:grpSpLocks/>
              </p:cNvGrpSpPr>
              <p:nvPr/>
            </p:nvGrpSpPr>
            <p:grpSpPr bwMode="auto">
              <a:xfrm>
                <a:off x="1584" y="2496"/>
                <a:ext cx="528" cy="1008"/>
                <a:chOff x="2250" y="2073"/>
                <a:chExt cx="489" cy="1323"/>
              </a:xfrm>
            </p:grpSpPr>
            <p:sp>
              <p:nvSpPr>
                <p:cNvPr id="423009" name="Rectangle 97"/>
                <p:cNvSpPr>
                  <a:spLocks noChangeArrowheads="1"/>
                </p:cNvSpPr>
                <p:nvPr/>
              </p:nvSpPr>
              <p:spPr bwMode="auto">
                <a:xfrm>
                  <a:off x="2293" y="2073"/>
                  <a:ext cx="403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PG04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PG16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PG04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PG36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PG16</a:t>
                  </a:r>
                </a:p>
              </p:txBody>
            </p:sp>
            <p:sp>
              <p:nvSpPr>
                <p:cNvPr id="423010" name="Rectangle 98"/>
                <p:cNvSpPr>
                  <a:spLocks noChangeArrowheads="1"/>
                </p:cNvSpPr>
                <p:nvPr/>
              </p:nvSpPr>
              <p:spPr bwMode="auto">
                <a:xfrm>
                  <a:off x="2250" y="2073"/>
                  <a:ext cx="489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23027" name="Text Box 115"/>
            <p:cNvSpPr txBox="1">
              <a:spLocks noChangeArrowheads="1"/>
            </p:cNvSpPr>
            <p:nvPr/>
          </p:nvSpPr>
          <p:spPr bwMode="auto">
            <a:xfrm>
              <a:off x="520" y="1981"/>
              <a:ext cx="135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smtClean="0">
                  <a:solidFill>
                    <a:schemeClr val="tx1"/>
                  </a:solidFill>
                  <a:latin typeface="Century Gothic" pitchFamily="34" charset="0"/>
                </a:rPr>
                <a:t>RENTAL</a:t>
              </a:r>
              <a:endParaRPr lang="en-US" sz="14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23031" name="Group 119"/>
          <p:cNvGrpSpPr>
            <a:grpSpLocks/>
          </p:cNvGrpSpPr>
          <p:nvPr/>
        </p:nvGrpSpPr>
        <p:grpSpPr bwMode="auto">
          <a:xfrm>
            <a:off x="3276600" y="3657600"/>
            <a:ext cx="6053138" cy="1425575"/>
            <a:chOff x="369" y="830"/>
            <a:chExt cx="3813" cy="898"/>
          </a:xfrm>
        </p:grpSpPr>
        <p:grpSp>
          <p:nvGrpSpPr>
            <p:cNvPr id="423023" name="Group 111"/>
            <p:cNvGrpSpPr>
              <a:grpSpLocks/>
            </p:cNvGrpSpPr>
            <p:nvPr/>
          </p:nvGrpSpPr>
          <p:grpSpPr bwMode="auto">
            <a:xfrm>
              <a:off x="432" y="1008"/>
              <a:ext cx="3750" cy="720"/>
              <a:chOff x="480" y="816"/>
              <a:chExt cx="3750" cy="720"/>
            </a:xfrm>
          </p:grpSpPr>
          <p:grpSp>
            <p:nvGrpSpPr>
              <p:cNvPr id="422929" name="Group 17"/>
              <p:cNvGrpSpPr>
                <a:grpSpLocks/>
              </p:cNvGrpSpPr>
              <p:nvPr/>
            </p:nvGrpSpPr>
            <p:grpSpPr bwMode="auto">
              <a:xfrm>
                <a:off x="480" y="816"/>
                <a:ext cx="528" cy="144"/>
                <a:chOff x="672" y="912"/>
                <a:chExt cx="528" cy="403"/>
              </a:xfrm>
            </p:grpSpPr>
            <p:sp>
              <p:nvSpPr>
                <p:cNvPr id="422930" name="Rectangle 18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houseNO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2931" name="Rectangle 19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2932" name="Group 20"/>
              <p:cNvGrpSpPr>
                <a:grpSpLocks/>
              </p:cNvGrpSpPr>
              <p:nvPr/>
            </p:nvGrpSpPr>
            <p:grpSpPr bwMode="auto">
              <a:xfrm>
                <a:off x="1008" y="816"/>
                <a:ext cx="1104" cy="144"/>
                <a:chOff x="1631" y="0"/>
                <a:chExt cx="619" cy="1095"/>
              </a:xfrm>
            </p:grpSpPr>
            <p:sp>
              <p:nvSpPr>
                <p:cNvPr id="422933" name="Rectangle 21"/>
                <p:cNvSpPr>
                  <a:spLocks noChangeArrowheads="1"/>
                </p:cNvSpPr>
                <p:nvPr/>
              </p:nvSpPr>
              <p:spPr bwMode="auto">
                <a:xfrm>
                  <a:off x="1674" y="0"/>
                  <a:ext cx="533" cy="109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</a:rPr>
                    <a:t>houseADD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2934" name="Rectangle 22"/>
                <p:cNvSpPr>
                  <a:spLocks noChangeArrowheads="1"/>
                </p:cNvSpPr>
                <p:nvPr/>
              </p:nvSpPr>
              <p:spPr bwMode="auto">
                <a:xfrm>
                  <a:off x="1631" y="0"/>
                  <a:ext cx="619" cy="1095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2941" name="Group 29"/>
              <p:cNvGrpSpPr>
                <a:grpSpLocks/>
              </p:cNvGrpSpPr>
              <p:nvPr/>
            </p:nvGrpSpPr>
            <p:grpSpPr bwMode="auto">
              <a:xfrm>
                <a:off x="2113" y="816"/>
                <a:ext cx="527" cy="144"/>
                <a:chOff x="3262" y="0"/>
                <a:chExt cx="460" cy="1095"/>
              </a:xfrm>
            </p:grpSpPr>
            <p:sp>
              <p:nvSpPr>
                <p:cNvPr id="42294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05" y="0"/>
                  <a:ext cx="374" cy="109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rent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2943" name="Rectangle 31"/>
                <p:cNvSpPr>
                  <a:spLocks noChangeArrowheads="1"/>
                </p:cNvSpPr>
                <p:nvPr/>
              </p:nvSpPr>
              <p:spPr bwMode="auto">
                <a:xfrm>
                  <a:off x="3262" y="0"/>
                  <a:ext cx="460" cy="1095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2944" name="Group 32"/>
              <p:cNvGrpSpPr>
                <a:grpSpLocks/>
              </p:cNvGrpSpPr>
              <p:nvPr/>
            </p:nvGrpSpPr>
            <p:grpSpPr bwMode="auto">
              <a:xfrm>
                <a:off x="2638" y="816"/>
                <a:ext cx="598" cy="144"/>
                <a:chOff x="3722" y="0"/>
                <a:chExt cx="523" cy="1095"/>
              </a:xfrm>
            </p:grpSpPr>
            <p:sp>
              <p:nvSpPr>
                <p:cNvPr id="422945" name="Rectangle 33"/>
                <p:cNvSpPr>
                  <a:spLocks noChangeArrowheads="1"/>
                </p:cNvSpPr>
                <p:nvPr/>
              </p:nvSpPr>
              <p:spPr bwMode="auto">
                <a:xfrm>
                  <a:off x="3765" y="0"/>
                  <a:ext cx="437" cy="109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ownerNO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2946" name="Rectangle 34"/>
                <p:cNvSpPr>
                  <a:spLocks noChangeArrowheads="1"/>
                </p:cNvSpPr>
                <p:nvPr/>
              </p:nvSpPr>
              <p:spPr bwMode="auto">
                <a:xfrm>
                  <a:off x="3722" y="0"/>
                  <a:ext cx="523" cy="1095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2947" name="Group 35"/>
              <p:cNvGrpSpPr>
                <a:grpSpLocks/>
              </p:cNvGrpSpPr>
              <p:nvPr/>
            </p:nvGrpSpPr>
            <p:grpSpPr bwMode="auto">
              <a:xfrm>
                <a:off x="3244" y="816"/>
                <a:ext cx="986" cy="144"/>
                <a:chOff x="4245" y="0"/>
                <a:chExt cx="449" cy="1095"/>
              </a:xfrm>
            </p:grpSpPr>
            <p:sp>
              <p:nvSpPr>
                <p:cNvPr id="422948" name="Rectangle 36"/>
                <p:cNvSpPr>
                  <a:spLocks noChangeArrowheads="1"/>
                </p:cNvSpPr>
                <p:nvPr/>
              </p:nvSpPr>
              <p:spPr bwMode="auto">
                <a:xfrm>
                  <a:off x="4288" y="0"/>
                  <a:ext cx="406" cy="109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oNAME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2949" name="Rectangle 37"/>
                <p:cNvSpPr>
                  <a:spLocks noChangeArrowheads="1"/>
                </p:cNvSpPr>
                <p:nvPr/>
              </p:nvSpPr>
              <p:spPr bwMode="auto">
                <a:xfrm>
                  <a:off x="4245" y="0"/>
                  <a:ext cx="295" cy="1095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2977" name="Group 65"/>
              <p:cNvGrpSpPr>
                <a:grpSpLocks/>
              </p:cNvGrpSpPr>
              <p:nvPr/>
            </p:nvGrpSpPr>
            <p:grpSpPr bwMode="auto">
              <a:xfrm>
                <a:off x="480" y="960"/>
                <a:ext cx="607" cy="576"/>
                <a:chOff x="1296" y="2064"/>
                <a:chExt cx="607" cy="1008"/>
              </a:xfrm>
            </p:grpSpPr>
            <p:sp>
              <p:nvSpPr>
                <p:cNvPr id="422978" name="Rectangle 66"/>
                <p:cNvSpPr>
                  <a:spLocks noChangeArrowheads="1"/>
                </p:cNvSpPr>
                <p:nvPr/>
              </p:nvSpPr>
              <p:spPr bwMode="auto">
                <a:xfrm>
                  <a:off x="1296" y="2064"/>
                  <a:ext cx="607" cy="100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PG04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PG 36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PG 16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2979" name="Rectangle 67"/>
                <p:cNvSpPr>
                  <a:spLocks noChangeArrowheads="1"/>
                </p:cNvSpPr>
                <p:nvPr/>
              </p:nvSpPr>
              <p:spPr bwMode="auto">
                <a:xfrm>
                  <a:off x="1296" y="2064"/>
                  <a:ext cx="528" cy="1008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2980" name="Group 68"/>
              <p:cNvGrpSpPr>
                <a:grpSpLocks/>
              </p:cNvGrpSpPr>
              <p:nvPr/>
            </p:nvGrpSpPr>
            <p:grpSpPr bwMode="auto">
              <a:xfrm>
                <a:off x="1008" y="960"/>
                <a:ext cx="1104" cy="576"/>
                <a:chOff x="1631" y="2073"/>
                <a:chExt cx="619" cy="1323"/>
              </a:xfrm>
            </p:grpSpPr>
            <p:sp>
              <p:nvSpPr>
                <p:cNvPr id="422981" name="Rectangle 69"/>
                <p:cNvSpPr>
                  <a:spLocks noChangeArrowheads="1"/>
                </p:cNvSpPr>
                <p:nvPr/>
              </p:nvSpPr>
              <p:spPr bwMode="auto">
                <a:xfrm>
                  <a:off x="1674" y="2073"/>
                  <a:ext cx="533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l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Skudai, Johor.</a:t>
                  </a:r>
                </a:p>
                <a:p>
                  <a:pPr algn="l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Kuantan, Pahang.</a:t>
                  </a:r>
                </a:p>
                <a:p>
                  <a:pPr algn="l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Ampang, Selangor.</a:t>
                  </a:r>
                </a:p>
              </p:txBody>
            </p:sp>
            <p:sp>
              <p:nvSpPr>
                <p:cNvPr id="422982" name="Rectangle 70"/>
                <p:cNvSpPr>
                  <a:spLocks noChangeArrowheads="1"/>
                </p:cNvSpPr>
                <p:nvPr/>
              </p:nvSpPr>
              <p:spPr bwMode="auto">
                <a:xfrm>
                  <a:off x="1631" y="2073"/>
                  <a:ext cx="619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2989" name="Group 77"/>
              <p:cNvGrpSpPr>
                <a:grpSpLocks/>
              </p:cNvGrpSpPr>
              <p:nvPr/>
            </p:nvGrpSpPr>
            <p:grpSpPr bwMode="auto">
              <a:xfrm>
                <a:off x="2110" y="960"/>
                <a:ext cx="527" cy="576"/>
                <a:chOff x="3262" y="2073"/>
                <a:chExt cx="460" cy="1323"/>
              </a:xfrm>
            </p:grpSpPr>
            <p:sp>
              <p:nvSpPr>
                <p:cNvPr id="422990" name="Rectangle 78"/>
                <p:cNvSpPr>
                  <a:spLocks noChangeArrowheads="1"/>
                </p:cNvSpPr>
                <p:nvPr/>
              </p:nvSpPr>
              <p:spPr bwMode="auto">
                <a:xfrm>
                  <a:off x="3305" y="2073"/>
                  <a:ext cx="374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750 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1000 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850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2991" name="Rectangle 79"/>
                <p:cNvSpPr>
                  <a:spLocks noChangeArrowheads="1"/>
                </p:cNvSpPr>
                <p:nvPr/>
              </p:nvSpPr>
              <p:spPr bwMode="auto">
                <a:xfrm>
                  <a:off x="3262" y="2073"/>
                  <a:ext cx="460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2992" name="Group 80"/>
              <p:cNvGrpSpPr>
                <a:grpSpLocks/>
              </p:cNvGrpSpPr>
              <p:nvPr/>
            </p:nvGrpSpPr>
            <p:grpSpPr bwMode="auto">
              <a:xfrm>
                <a:off x="2639" y="960"/>
                <a:ext cx="598" cy="576"/>
                <a:chOff x="3722" y="2073"/>
                <a:chExt cx="523" cy="1323"/>
              </a:xfrm>
            </p:grpSpPr>
            <p:sp>
              <p:nvSpPr>
                <p:cNvPr id="422993" name="Rectangle 81"/>
                <p:cNvSpPr>
                  <a:spLocks noChangeArrowheads="1"/>
                </p:cNvSpPr>
                <p:nvPr/>
              </p:nvSpPr>
              <p:spPr bwMode="auto">
                <a:xfrm>
                  <a:off x="3765" y="2073"/>
                  <a:ext cx="437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C040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C093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C093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2994" name="Rectangle 82"/>
                <p:cNvSpPr>
                  <a:spLocks noChangeArrowheads="1"/>
                </p:cNvSpPr>
                <p:nvPr/>
              </p:nvSpPr>
              <p:spPr bwMode="auto">
                <a:xfrm>
                  <a:off x="3722" y="2073"/>
                  <a:ext cx="523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2995" name="Group 83"/>
              <p:cNvGrpSpPr>
                <a:grpSpLocks/>
              </p:cNvGrpSpPr>
              <p:nvPr/>
            </p:nvGrpSpPr>
            <p:grpSpPr bwMode="auto">
              <a:xfrm>
                <a:off x="3244" y="959"/>
                <a:ext cx="986" cy="577"/>
                <a:chOff x="4245" y="2073"/>
                <a:chExt cx="449" cy="1323"/>
              </a:xfrm>
            </p:grpSpPr>
            <p:sp>
              <p:nvSpPr>
                <p:cNvPr id="422996" name="Rectangle 84"/>
                <p:cNvSpPr>
                  <a:spLocks noChangeArrowheads="1"/>
                </p:cNvSpPr>
                <p:nvPr/>
              </p:nvSpPr>
              <p:spPr bwMode="auto">
                <a:xfrm>
                  <a:off x="4288" y="2073"/>
                  <a:ext cx="406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Dolah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Abdullah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Abdullah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22997" name="Rectangle 85"/>
                <p:cNvSpPr>
                  <a:spLocks noChangeArrowheads="1"/>
                </p:cNvSpPr>
                <p:nvPr/>
              </p:nvSpPr>
              <p:spPr bwMode="auto">
                <a:xfrm>
                  <a:off x="4245" y="2073"/>
                  <a:ext cx="295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 sz="11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23028" name="Text Box 116"/>
            <p:cNvSpPr txBox="1">
              <a:spLocks noChangeArrowheads="1"/>
            </p:cNvSpPr>
            <p:nvPr/>
          </p:nvSpPr>
          <p:spPr bwMode="auto">
            <a:xfrm>
              <a:off x="369" y="830"/>
              <a:ext cx="135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smtClean="0">
                  <a:solidFill>
                    <a:schemeClr val="tx1"/>
                  </a:solidFill>
                  <a:latin typeface="Century Gothic" pitchFamily="34" charset="0"/>
                </a:rPr>
                <a:t>HOUSEOWNER</a:t>
              </a:r>
              <a:endParaRPr lang="en-US" sz="14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sp>
        <p:nvSpPr>
          <p:cNvPr id="423029" name="Text Box 117"/>
          <p:cNvSpPr txBox="1">
            <a:spLocks noChangeArrowheads="1"/>
          </p:cNvSpPr>
          <p:nvPr/>
        </p:nvSpPr>
        <p:spPr bwMode="auto">
          <a:xfrm>
            <a:off x="76200" y="52578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CLIENT(</a:t>
            </a:r>
            <a:r>
              <a:rPr lang="en-US" sz="1600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clientNO,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cNAME)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RENTAL(</a:t>
            </a:r>
            <a:r>
              <a:rPr lang="en-US" sz="1600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clientNO,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houseNO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rentSTART, rentFINISH)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HOUSEOWNER(</a:t>
            </a:r>
            <a:r>
              <a:rPr lang="en-US" sz="1600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houseNO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houseADD,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ownerNO, oNAME)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sz="1600" u="sng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These relation are in 2NF as every non-primary-key attribute is fully functional dependent on the PK of the relation.</a:t>
            </a: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1NF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2NF</a:t>
            </a:r>
            <a:endParaRPr lang="en-GB" sz="2400"/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The decomposition of the ClientRental UNF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2NF</a:t>
            </a:r>
            <a:endParaRPr lang="en-GB" sz="240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14FD-AA6A-4E6F-856D-289050DC4A1E}" type="slidenum">
              <a:rPr lang="en-US"/>
              <a:pPr/>
              <a:t>27</a:t>
            </a:fld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4648200" y="4660900"/>
            <a:ext cx="1593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HouseOwner</a:t>
            </a:r>
          </a:p>
        </p:txBody>
      </p:sp>
      <p:sp>
        <p:nvSpPr>
          <p:cNvPr id="432134" name="Text Box 6"/>
          <p:cNvSpPr txBox="1">
            <a:spLocks noChangeArrowheads="1"/>
          </p:cNvSpPr>
          <p:nvPr/>
        </p:nvSpPr>
        <p:spPr bwMode="auto">
          <a:xfrm>
            <a:off x="838200" y="6108700"/>
            <a:ext cx="819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Client</a:t>
            </a:r>
          </a:p>
        </p:txBody>
      </p:sp>
      <p:sp>
        <p:nvSpPr>
          <p:cNvPr id="432135" name="Text Box 7"/>
          <p:cNvSpPr txBox="1">
            <a:spLocks noChangeArrowheads="1"/>
          </p:cNvSpPr>
          <p:nvPr/>
        </p:nvSpPr>
        <p:spPr bwMode="auto">
          <a:xfrm>
            <a:off x="2362200" y="6108700"/>
            <a:ext cx="882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Rental</a:t>
            </a:r>
          </a:p>
        </p:txBody>
      </p:sp>
      <p:sp>
        <p:nvSpPr>
          <p:cNvPr id="432137" name="Text Box 9"/>
          <p:cNvSpPr txBox="1">
            <a:spLocks noChangeArrowheads="1"/>
          </p:cNvSpPr>
          <p:nvPr/>
        </p:nvSpPr>
        <p:spPr bwMode="auto">
          <a:xfrm>
            <a:off x="6019800" y="6110288"/>
            <a:ext cx="895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Owner</a:t>
            </a:r>
          </a:p>
        </p:txBody>
      </p:sp>
      <p:sp>
        <p:nvSpPr>
          <p:cNvPr id="432138" name="Text Box 10"/>
          <p:cNvSpPr txBox="1">
            <a:spLocks noChangeArrowheads="1"/>
          </p:cNvSpPr>
          <p:nvPr/>
        </p:nvSpPr>
        <p:spPr bwMode="auto">
          <a:xfrm>
            <a:off x="3886200" y="6108700"/>
            <a:ext cx="1758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HouseForRent</a:t>
            </a:r>
          </a:p>
        </p:txBody>
      </p:sp>
      <p:sp>
        <p:nvSpPr>
          <p:cNvPr id="432139" name="Text Box 11"/>
          <p:cNvSpPr txBox="1">
            <a:spLocks noChangeArrowheads="1"/>
          </p:cNvSpPr>
          <p:nvPr/>
        </p:nvSpPr>
        <p:spPr bwMode="auto">
          <a:xfrm>
            <a:off x="7620000" y="3060700"/>
            <a:ext cx="615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1NF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648200" y="4648200"/>
            <a:ext cx="1593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HouseOwner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620000" y="3048000"/>
            <a:ext cx="615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1NF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8600" y="3708400"/>
            <a:ext cx="868680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1440" indent="-342900" algn="l">
              <a:spcBef>
                <a:spcPts val="0"/>
              </a:spcBef>
            </a:pPr>
            <a:r>
              <a:rPr lang="en-US" sz="1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Second Normal Form (</a:t>
            </a:r>
            <a:r>
              <a:rPr lang="en-GB" sz="1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2NF)</a:t>
            </a:r>
          </a:p>
          <a:p>
            <a:pPr marL="177800" algn="l">
              <a:spcBef>
                <a:spcPct val="0"/>
              </a:spcBef>
              <a:buClrTx/>
              <a:buSzTx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	(</a:t>
            </a:r>
            <a:r>
              <a:rPr lang="en-US" sz="16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cNAME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77800" algn="l">
              <a:spcBef>
                <a:spcPct val="0"/>
              </a:spcBef>
              <a:buClrTx/>
              <a:buSzTx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RENTAL(</a:t>
            </a:r>
            <a:r>
              <a:rPr lang="en-US" sz="16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rentSTART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rentFINISH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77800" algn="l">
              <a:spcBef>
                <a:spcPct val="0"/>
              </a:spcBef>
              <a:buClrTx/>
              <a:buSzTx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HOUSEOWNER(</a:t>
            </a:r>
            <a:r>
              <a:rPr lang="en-US" sz="16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houseAdd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rent,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ownerNO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oNAME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28600" y="2641600"/>
            <a:ext cx="86868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-342900" algn="l">
              <a:spcBef>
                <a:spcPts val="0"/>
              </a:spcBef>
            </a:pPr>
            <a:r>
              <a:rPr lang="en-US" sz="160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First Normal Form (1NF)</a:t>
            </a:r>
          </a:p>
          <a:p>
            <a:pPr algn="l">
              <a:spcBef>
                <a:spcPct val="0"/>
              </a:spcBef>
              <a:buClrTx/>
              <a:buSzTx/>
            </a:pP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CLIENTRENTAL (</a:t>
            </a:r>
            <a:r>
              <a:rPr lang="en-US" sz="1600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clientNO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houseNO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cNAME, houseAdd, rentSTART, rentFINISH, rent, ownerNO, oNAME)</a:t>
            </a:r>
            <a:endParaRPr lang="en-US" sz="1600" b="0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868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-342900" algn="l">
              <a:spcBef>
                <a:spcPts val="0"/>
              </a:spcBef>
            </a:pPr>
            <a:r>
              <a:rPr lang="en-US" sz="1600" dirty="0" err="1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Unnormalized</a:t>
            </a:r>
            <a:r>
              <a:rPr lang="en-US" sz="1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Form (UNF)</a:t>
            </a:r>
          </a:p>
          <a:p>
            <a:pPr algn="l">
              <a:spcBef>
                <a:spcPct val="0"/>
              </a:spcBef>
              <a:buClrTx/>
              <a:buSzTx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CLIENTRENTAL (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cNAME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houseAdd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rentSTART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rentFINISH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rent,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ownerNO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oNAME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b="0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2308-D678-4B22-BFD9-421137183276}" type="slidenum">
              <a:rPr lang="en-US"/>
              <a:pPr/>
              <a:t>28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8686800" cy="1308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</a:pPr>
            <a:endParaRPr lang="en-US" sz="1600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  <a:p>
            <a:pPr marL="91440" algn="l">
              <a:spcBef>
                <a:spcPts val="600"/>
              </a:spcBef>
            </a:pPr>
            <a:r>
              <a:rPr lang="en-US" sz="1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Third Normal Form	= </a:t>
            </a:r>
            <a:r>
              <a:rPr lang="en-GB" sz="1600" b="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A relation that is in 1NF and 2NF and which</a:t>
            </a:r>
            <a:r>
              <a:rPr lang="en-GB" sz="1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600" b="0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  <a:p>
            <a:pPr marL="91440" algn="l">
              <a:spcBef>
                <a:spcPts val="600"/>
              </a:spcBef>
            </a:pPr>
            <a:r>
              <a:rPr lang="en-US" sz="1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(3NF)</a:t>
            </a:r>
            <a:r>
              <a:rPr lang="en-GB" sz="1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			   no non-primary-key attribute is transitively</a:t>
            </a:r>
            <a:r>
              <a:rPr lang="en-GB" sz="1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" algn="l">
              <a:spcBef>
                <a:spcPts val="600"/>
              </a:spcBef>
            </a:pPr>
            <a:r>
              <a:rPr lang="en-GB" sz="1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			   </a:t>
            </a:r>
            <a:r>
              <a:rPr lang="en-GB" sz="1600" b="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dependent on the primary key.</a:t>
            </a:r>
            <a:endParaRPr lang="en-US" sz="1600" b="0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Third Normal Form (3NF)</a:t>
            </a:r>
            <a:endParaRPr lang="en-GB"/>
          </a:p>
        </p:txBody>
      </p:sp>
      <p:sp>
        <p:nvSpPr>
          <p:cNvPr id="389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124200"/>
            <a:ext cx="8229600" cy="3733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GB" dirty="0"/>
              <a:t>Based on the concept of </a:t>
            </a:r>
            <a:r>
              <a:rPr lang="en-GB" b="1" dirty="0"/>
              <a:t>transitive dependency</a:t>
            </a:r>
            <a:r>
              <a:rPr lang="en-GB" dirty="0"/>
              <a:t>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GB" sz="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/>
              <a:t>Transitive Dependency</a:t>
            </a:r>
            <a:r>
              <a:rPr lang="en-GB" dirty="0"/>
              <a:t> is a condition where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A, B and C are attributes of a relation such that if </a:t>
            </a:r>
            <a:endParaRPr lang="en-GB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	A </a:t>
            </a:r>
            <a:r>
              <a:rPr lang="en-GB" dirty="0">
                <a:sym typeface="Symbol" pitchFamily="18" charset="2"/>
              </a:rPr>
              <a:t></a:t>
            </a:r>
            <a:r>
              <a:rPr lang="en-GB" dirty="0"/>
              <a:t> B and B </a:t>
            </a:r>
            <a:r>
              <a:rPr lang="en-GB" dirty="0">
                <a:sym typeface="Symbol" pitchFamily="18" charset="2"/>
              </a:rPr>
              <a:t></a:t>
            </a:r>
            <a:r>
              <a:rPr lang="en-GB" dirty="0"/>
              <a:t> </a:t>
            </a:r>
            <a:r>
              <a:rPr lang="en-GB" dirty="0" smtClean="0"/>
              <a:t>C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then C is transitively dependent on A through B.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 smtClean="0"/>
              <a:t>     (Provided that A is not functionally dependent on B or C).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GB" sz="800" dirty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GB" dirty="0"/>
              <a:t>3NF applies to relations with transitive dependency.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GB" sz="800" dirty="0"/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GB" dirty="0"/>
              <a:t>A relation that have no transitive dependency are already in 3NF.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GB" sz="1800" dirty="0"/>
          </a:p>
          <a:p>
            <a:pPr>
              <a:lnSpc>
                <a:spcPct val="80000"/>
              </a:lnSpc>
            </a:pPr>
            <a:endParaRPr lang="en-GB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B48-B916-4A98-8742-098F189FA64F}" type="slidenum">
              <a:rPr lang="en-US"/>
              <a:pPr/>
              <a:t>29</a:t>
            </a:fld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0488" tIns="44450" rIns="90488" bIns="44450"/>
          <a:lstStyle/>
          <a:p>
            <a:pPr algn="just"/>
            <a:r>
              <a:rPr lang="en-GB" dirty="0"/>
              <a:t>Identify the primary key in the 2NF relation.</a:t>
            </a:r>
          </a:p>
          <a:p>
            <a:pPr algn="just"/>
            <a:endParaRPr lang="en-GB" sz="800" dirty="0"/>
          </a:p>
          <a:p>
            <a:pPr algn="just"/>
            <a:r>
              <a:rPr lang="en-GB" dirty="0"/>
              <a:t>Identify functional dependencies in the relation.</a:t>
            </a:r>
          </a:p>
          <a:p>
            <a:pPr algn="just"/>
            <a:endParaRPr lang="en-GB" sz="800" dirty="0"/>
          </a:p>
          <a:p>
            <a:pPr algn="just"/>
            <a:r>
              <a:rPr lang="en-GB" dirty="0"/>
              <a:t>If transitive dependencies exist on the primary key, remove them by placing them in a new relation along with a copy of their dominant.</a:t>
            </a:r>
          </a:p>
          <a:p>
            <a:pPr algn="just"/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2NF </a:t>
            </a:r>
            <a:r>
              <a:rPr lang="en-US" sz="2400" smtClean="0">
                <a:sym typeface="Wingdings" pitchFamily="2" charset="2"/>
              </a:rPr>
              <a:t> 3</a:t>
            </a:r>
            <a:r>
              <a:rPr lang="en-US" sz="2400" smtClean="0"/>
              <a:t>NF</a:t>
            </a:r>
            <a:endParaRPr lang="en-GB" sz="24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5: Normalization Of Database Tables</a:t>
            </a:r>
            <a:br>
              <a:rPr lang="en-US" dirty="0" smtClean="0"/>
            </a:br>
            <a:r>
              <a:rPr lang="en-US" sz="2400" dirty="0" smtClean="0"/>
              <a:t>5.3 The Normalization Process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057400" y="4419600"/>
            <a:ext cx="838200" cy="457200"/>
          </a:xfrm>
          <a:prstGeom prst="rect">
            <a:avLst/>
          </a:prstGeom>
          <a:solidFill>
            <a:srgbClr val="FF0066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600" dirty="0">
                <a:solidFill>
                  <a:schemeClr val="bg1"/>
                </a:solidFill>
              </a:rPr>
              <a:t>2NF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914650" y="6210300"/>
            <a:ext cx="838200" cy="457200"/>
          </a:xfrm>
          <a:prstGeom prst="rect">
            <a:avLst/>
          </a:prstGeom>
          <a:solidFill>
            <a:srgbClr val="FF0066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600">
                <a:solidFill>
                  <a:schemeClr val="bg1"/>
                </a:solidFill>
              </a:rPr>
              <a:t>3NF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28625" y="1884369"/>
            <a:ext cx="2943225" cy="630238"/>
            <a:chOff x="528" y="2250"/>
            <a:chExt cx="1854" cy="397"/>
          </a:xfrm>
        </p:grpSpPr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528" y="2304"/>
              <a:ext cx="528" cy="288"/>
            </a:xfrm>
            <a:prstGeom prst="rect">
              <a:avLst/>
            </a:prstGeom>
            <a:solidFill>
              <a:srgbClr val="FF0066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/>
              <a:r>
                <a:rPr lang="en-US" sz="1600" dirty="0">
                  <a:solidFill>
                    <a:schemeClr val="bg1"/>
                  </a:solidFill>
                </a:rPr>
                <a:t>UNF</a:t>
              </a: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1020" y="2250"/>
              <a:ext cx="1362" cy="3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l"/>
              <a:r>
                <a:rPr lang="en-US" sz="1600" b="0" dirty="0" smtClean="0">
                  <a:solidFill>
                    <a:srgbClr val="800080"/>
                  </a:solidFill>
                </a:rPr>
                <a:t>1)Repeat Group</a:t>
              </a:r>
            </a:p>
            <a:p>
              <a:pPr marL="342900" indent="-342900" algn="l"/>
              <a:r>
                <a:rPr lang="en-US" sz="1600" b="0" dirty="0" smtClean="0">
                  <a:solidFill>
                    <a:srgbClr val="800080"/>
                  </a:solidFill>
                </a:rPr>
                <a:t>2)PK is not defined</a:t>
              </a:r>
              <a:endParaRPr lang="en-US" sz="1600" b="0" dirty="0">
                <a:solidFill>
                  <a:srgbClr val="800080"/>
                </a:solidFill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114425" y="2590800"/>
            <a:ext cx="5819775" cy="630238"/>
            <a:chOff x="912" y="2592"/>
            <a:chExt cx="3666" cy="397"/>
          </a:xfrm>
        </p:grpSpPr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912" y="2640"/>
              <a:ext cx="528" cy="288"/>
            </a:xfrm>
            <a:prstGeom prst="rect">
              <a:avLst/>
            </a:prstGeom>
            <a:solidFill>
              <a:srgbClr val="FF0066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/>
              <a:r>
                <a:rPr lang="en-US" sz="1600" dirty="0">
                  <a:solidFill>
                    <a:schemeClr val="bg1"/>
                  </a:solidFill>
                </a:rPr>
                <a:t>1NF</a:t>
              </a:r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1410" y="2592"/>
              <a:ext cx="3168" cy="3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l"/>
              <a:r>
                <a:rPr lang="en-US" sz="1600" b="0" dirty="0">
                  <a:solidFill>
                    <a:srgbClr val="800080"/>
                  </a:solidFill>
                </a:rPr>
                <a:t>1)Remove Repeat Group</a:t>
              </a:r>
            </a:p>
            <a:p>
              <a:pPr marL="342900" indent="-342900" algn="l"/>
              <a:r>
                <a:rPr lang="en-US" sz="1600" b="0" dirty="0">
                  <a:solidFill>
                    <a:srgbClr val="800080"/>
                  </a:solidFill>
                </a:rPr>
                <a:t>2)Defined PK </a:t>
              </a:r>
              <a:r>
                <a:rPr lang="en-US" sz="1600" b="0" dirty="0">
                  <a:solidFill>
                    <a:srgbClr val="800080"/>
                  </a:solidFill>
                  <a:sym typeface="Wingdings" pitchFamily="2" charset="2"/>
                </a:rPr>
                <a:t> composite PK consist of attributes</a:t>
              </a:r>
              <a:endParaRPr lang="en-US" sz="1600" b="0" dirty="0">
                <a:solidFill>
                  <a:srgbClr val="800080"/>
                </a:solidFill>
              </a:endParaRPr>
            </a:p>
          </p:txBody>
        </p:sp>
      </p:grp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2028825" y="3408363"/>
            <a:ext cx="3854450" cy="63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sz="1600" b="0" dirty="0">
                <a:solidFill>
                  <a:srgbClr val="800080"/>
                </a:solidFill>
              </a:rPr>
              <a:t>Test for </a:t>
            </a:r>
            <a:r>
              <a:rPr lang="en-US" sz="1600" i="1" u="sng" dirty="0">
                <a:solidFill>
                  <a:srgbClr val="800080"/>
                </a:solidFill>
              </a:rPr>
              <a:t>partial dependency</a:t>
            </a:r>
          </a:p>
          <a:p>
            <a:pPr marL="342900" indent="-342900" algn="l"/>
            <a:r>
              <a:rPr lang="en-US" sz="1600" b="0" dirty="0">
                <a:solidFill>
                  <a:srgbClr val="800080"/>
                </a:solidFill>
              </a:rPr>
              <a:t>If (exist)</a:t>
            </a:r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>
            <a:off x="1495425" y="32004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2524125" y="3962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3019425" y="1905000"/>
            <a:ext cx="1643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sz="1400"/>
              <a:t>(1 Table)</a:t>
            </a: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2790824" y="4991100"/>
            <a:ext cx="3762375" cy="6340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/>
            <a:r>
              <a:rPr lang="en-US" sz="1600" b="0" dirty="0">
                <a:solidFill>
                  <a:srgbClr val="800080"/>
                </a:solidFill>
              </a:rPr>
              <a:t>Test for </a:t>
            </a:r>
            <a:r>
              <a:rPr lang="en-US" sz="1600" i="1" u="sng" dirty="0">
                <a:solidFill>
                  <a:srgbClr val="800080"/>
                </a:solidFill>
              </a:rPr>
              <a:t>transitive dependency</a:t>
            </a:r>
          </a:p>
          <a:p>
            <a:pPr marL="342900" indent="-342900" algn="l"/>
            <a:r>
              <a:rPr lang="en-US" sz="1600" b="0" dirty="0">
                <a:solidFill>
                  <a:srgbClr val="800080"/>
                </a:solidFill>
              </a:rPr>
              <a:t>If (exist)</a:t>
            </a:r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3324225" y="5580888"/>
            <a:ext cx="0" cy="667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4391025" y="2590800"/>
            <a:ext cx="1643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sz="1400"/>
              <a:t>(1 or 2 Tables)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2909888" y="4305300"/>
            <a:ext cx="2438400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sz="1400"/>
              <a:t>(2 or 3 Tables)</a:t>
            </a:r>
          </a:p>
          <a:p>
            <a:pPr marL="342900" indent="-342900" algn="l"/>
            <a:r>
              <a:rPr lang="en-US" sz="1400"/>
              <a:t>(more then 1 table)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781425" y="6210300"/>
            <a:ext cx="16430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sz="1400"/>
              <a:t>(3 or 4 Tables)</a:t>
            </a: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276225" y="4381500"/>
            <a:ext cx="175260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sz="1600" b="0"/>
              <a:t>(</a:t>
            </a:r>
            <a:r>
              <a:rPr lang="en-US" sz="1600" b="0" u="sng"/>
              <a:t>a</a:t>
            </a:r>
            <a:r>
              <a:rPr lang="en-US" sz="1600" b="0"/>
              <a:t> </a:t>
            </a:r>
            <a:r>
              <a:rPr lang="en-US" sz="1600" b="0" u="sng"/>
              <a:t>b</a:t>
            </a:r>
            <a:r>
              <a:rPr lang="en-US" sz="1600" b="0">
                <a:sym typeface="Wingdings" pitchFamily="2" charset="2"/>
              </a:rPr>
              <a:t> …. TD) 1</a:t>
            </a:r>
          </a:p>
          <a:p>
            <a:pPr marL="342900" indent="-342900" algn="l"/>
            <a:r>
              <a:rPr lang="en-US" sz="1600" b="0">
                <a:sym typeface="Wingdings" pitchFamily="2" charset="2"/>
              </a:rPr>
              <a:t>(</a:t>
            </a:r>
            <a:r>
              <a:rPr lang="en-US" sz="1600" b="0" u="sng">
                <a:sym typeface="Wingdings" pitchFamily="2" charset="2"/>
              </a:rPr>
              <a:t>a</a:t>
            </a:r>
            <a:r>
              <a:rPr lang="en-US" sz="1600" b="0">
                <a:sym typeface="Wingdings" pitchFamily="2" charset="2"/>
              </a:rPr>
              <a:t>  ……. TD) 2</a:t>
            </a:r>
          </a:p>
          <a:p>
            <a:pPr marL="342900" indent="-342900" algn="l"/>
            <a:r>
              <a:rPr lang="en-US" sz="1600" b="0">
                <a:sym typeface="Wingdings" pitchFamily="2" charset="2"/>
              </a:rPr>
              <a:t>(</a:t>
            </a:r>
            <a:r>
              <a:rPr lang="en-US" sz="1600" b="0" u="sng">
                <a:sym typeface="Wingdings" pitchFamily="2" charset="2"/>
              </a:rPr>
              <a:t>b</a:t>
            </a:r>
            <a:r>
              <a:rPr lang="en-US" sz="1600" b="0">
                <a:sym typeface="Wingdings" pitchFamily="2" charset="2"/>
              </a:rPr>
              <a:t>  ….… TD) 3</a:t>
            </a:r>
            <a:endParaRPr lang="en-US" sz="1600" b="0"/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276225" y="5602288"/>
            <a:ext cx="2590800" cy="1217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sz="1600" b="0" dirty="0"/>
              <a:t>(</a:t>
            </a:r>
            <a:r>
              <a:rPr lang="en-US" sz="1600" b="0" u="sng" dirty="0"/>
              <a:t>a</a:t>
            </a:r>
            <a:r>
              <a:rPr lang="en-US" sz="1600" b="0" dirty="0"/>
              <a:t>, </a:t>
            </a:r>
            <a:r>
              <a:rPr lang="en-US" sz="1600" b="0" u="sng" dirty="0"/>
              <a:t>b</a:t>
            </a:r>
            <a:r>
              <a:rPr lang="en-US" sz="1600" b="0" dirty="0"/>
              <a:t> </a:t>
            </a:r>
            <a:r>
              <a:rPr lang="en-US" sz="1600" b="0" dirty="0">
                <a:sym typeface="Wingdings" pitchFamily="2" charset="2"/>
              </a:rPr>
              <a:t> x, y) </a:t>
            </a:r>
          </a:p>
          <a:p>
            <a:pPr marL="342900" indent="-342900" algn="l"/>
            <a:r>
              <a:rPr lang="en-US" sz="1600" b="0" dirty="0">
                <a:sym typeface="Wingdings" pitchFamily="2" charset="2"/>
              </a:rPr>
              <a:t>(</a:t>
            </a:r>
            <a:r>
              <a:rPr lang="en-US" sz="1600" b="0" u="sng" dirty="0">
                <a:sym typeface="Wingdings" pitchFamily="2" charset="2"/>
              </a:rPr>
              <a:t>a</a:t>
            </a:r>
            <a:r>
              <a:rPr lang="en-US" sz="1600" b="0" dirty="0">
                <a:sym typeface="Wingdings" pitchFamily="2" charset="2"/>
              </a:rPr>
              <a:t> 	  c, d) </a:t>
            </a:r>
          </a:p>
          <a:p>
            <a:pPr marL="342900" indent="-342900" algn="l"/>
            <a:r>
              <a:rPr lang="en-US" sz="1600" b="0" dirty="0">
                <a:sym typeface="Wingdings" pitchFamily="2" charset="2"/>
              </a:rPr>
              <a:t>(</a:t>
            </a:r>
            <a:r>
              <a:rPr lang="en-US" sz="1600" b="0" u="sng" dirty="0">
                <a:sym typeface="Wingdings" pitchFamily="2" charset="2"/>
              </a:rPr>
              <a:t>b</a:t>
            </a:r>
            <a:r>
              <a:rPr lang="en-US" sz="1600" b="0" dirty="0">
                <a:sym typeface="Wingdings" pitchFamily="2" charset="2"/>
              </a:rPr>
              <a:t> 	   z) </a:t>
            </a:r>
          </a:p>
          <a:p>
            <a:pPr marL="342900" indent="-342900" algn="l"/>
            <a:r>
              <a:rPr lang="en-US" sz="1600" b="0" dirty="0"/>
              <a:t>(c 	  </a:t>
            </a:r>
            <a:r>
              <a:rPr lang="en-US" sz="1600" b="0" dirty="0">
                <a:sym typeface="Wingdings" pitchFamily="2" charset="2"/>
              </a:rPr>
              <a:t> d</a:t>
            </a:r>
            <a:r>
              <a:rPr lang="en-US" sz="1600" b="0" dirty="0"/>
              <a:t>)</a:t>
            </a:r>
          </a:p>
        </p:txBody>
      </p:sp>
      <p:sp>
        <p:nvSpPr>
          <p:cNvPr id="59" name="Line 22"/>
          <p:cNvSpPr>
            <a:spLocks noChangeShapeType="1"/>
          </p:cNvSpPr>
          <p:nvPr/>
        </p:nvSpPr>
        <p:spPr bwMode="auto">
          <a:xfrm flipV="1">
            <a:off x="495300" y="58769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Arc 23"/>
          <p:cNvSpPr>
            <a:spLocks/>
          </p:cNvSpPr>
          <p:nvPr/>
        </p:nvSpPr>
        <p:spPr bwMode="auto">
          <a:xfrm flipV="1">
            <a:off x="517525" y="5815013"/>
            <a:ext cx="215900" cy="625475"/>
          </a:xfrm>
          <a:custGeom>
            <a:avLst/>
            <a:gdLst>
              <a:gd name="G0" fmla="+- 0 0 0"/>
              <a:gd name="G1" fmla="+- 21566 0 0"/>
              <a:gd name="G2" fmla="+- 21600 0 0"/>
              <a:gd name="T0" fmla="*/ 1207 w 21600"/>
              <a:gd name="T1" fmla="*/ 0 h 29505"/>
              <a:gd name="T2" fmla="*/ 20088 w 21600"/>
              <a:gd name="T3" fmla="*/ 29505 h 29505"/>
              <a:gd name="T4" fmla="*/ 0 w 21600"/>
              <a:gd name="T5" fmla="*/ 21566 h 29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505" fill="none" extrusionOk="0">
                <a:moveTo>
                  <a:pt x="1207" y="-1"/>
                </a:moveTo>
                <a:cubicBezTo>
                  <a:pt x="12649" y="640"/>
                  <a:pt x="21600" y="10105"/>
                  <a:pt x="21600" y="21566"/>
                </a:cubicBezTo>
                <a:cubicBezTo>
                  <a:pt x="21600" y="24283"/>
                  <a:pt x="21087" y="26977"/>
                  <a:pt x="20088" y="29505"/>
                </a:cubicBezTo>
              </a:path>
              <a:path w="21600" h="29505" stroke="0" extrusionOk="0">
                <a:moveTo>
                  <a:pt x="1207" y="-1"/>
                </a:moveTo>
                <a:cubicBezTo>
                  <a:pt x="12649" y="640"/>
                  <a:pt x="21600" y="10105"/>
                  <a:pt x="21600" y="21566"/>
                </a:cubicBezTo>
                <a:cubicBezTo>
                  <a:pt x="21600" y="24283"/>
                  <a:pt x="21087" y="26977"/>
                  <a:pt x="20088" y="29505"/>
                </a:cubicBezTo>
                <a:lnTo>
                  <a:pt x="0" y="2156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24"/>
          <p:cNvSpPr>
            <a:spLocks noChangeShapeType="1"/>
          </p:cNvSpPr>
          <p:nvPr/>
        </p:nvSpPr>
        <p:spPr bwMode="auto">
          <a:xfrm rot="699114" flipV="1">
            <a:off x="593725" y="6073775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Line 25"/>
          <p:cNvSpPr>
            <a:spLocks noChangeShapeType="1"/>
          </p:cNvSpPr>
          <p:nvPr/>
        </p:nvSpPr>
        <p:spPr bwMode="auto">
          <a:xfrm flipH="1">
            <a:off x="1054100" y="60737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26"/>
          <p:cNvSpPr>
            <a:spLocks noChangeShapeType="1"/>
          </p:cNvSpPr>
          <p:nvPr/>
        </p:nvSpPr>
        <p:spPr bwMode="auto">
          <a:xfrm flipH="1">
            <a:off x="1266825" y="59055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30"/>
          <p:cNvSpPr>
            <a:spLocks noChangeShapeType="1"/>
          </p:cNvSpPr>
          <p:nvPr/>
        </p:nvSpPr>
        <p:spPr bwMode="auto">
          <a:xfrm>
            <a:off x="6629400" y="1447800"/>
            <a:ext cx="0" cy="535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Rectangle 31"/>
          <p:cNvSpPr>
            <a:spLocks noChangeArrowheads="1"/>
          </p:cNvSpPr>
          <p:nvPr/>
        </p:nvSpPr>
        <p:spPr bwMode="auto">
          <a:xfrm>
            <a:off x="1981200" y="12763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GB" sz="1400">
                <a:solidFill>
                  <a:schemeClr val="tx1"/>
                </a:solidFill>
                <a:latin typeface="Verdana" pitchFamily="34" charset="0"/>
              </a:rPr>
              <a:t>Normalization Process</a:t>
            </a:r>
            <a:r>
              <a:rPr lang="en-GB" sz="2400" b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en-US" sz="24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6" name="Line 32"/>
          <p:cNvSpPr>
            <a:spLocks noChangeShapeType="1"/>
          </p:cNvSpPr>
          <p:nvPr/>
        </p:nvSpPr>
        <p:spPr bwMode="auto">
          <a:xfrm>
            <a:off x="0" y="1419225"/>
            <a:ext cx="0" cy="541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Line 33"/>
          <p:cNvSpPr>
            <a:spLocks noChangeShapeType="1"/>
          </p:cNvSpPr>
          <p:nvPr/>
        </p:nvSpPr>
        <p:spPr bwMode="auto">
          <a:xfrm flipH="1">
            <a:off x="9134475" y="1409700"/>
            <a:ext cx="9525" cy="5448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Line 34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Line 35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Line 36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>
            <a:off x="12700" y="2540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41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6591300" y="131445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GB" sz="1400" dirty="0">
                <a:solidFill>
                  <a:schemeClr val="tx1"/>
                </a:solidFill>
                <a:latin typeface="Verdana" pitchFamily="34" charset="0"/>
              </a:rPr>
              <a:t>Relation/table Format</a:t>
            </a:r>
            <a:r>
              <a:rPr lang="en-GB" sz="2000" b="0" dirty="0">
                <a:solidFill>
                  <a:schemeClr val="tx1"/>
                </a:solidFill>
                <a:latin typeface="Verdana" pitchFamily="34" charset="0"/>
              </a:rPr>
              <a:t> </a:t>
            </a:r>
            <a:endParaRPr lang="en-US" sz="2000" b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4" name="Rectangle 44"/>
          <p:cNvSpPr>
            <a:spLocks noChangeArrowheads="1"/>
          </p:cNvSpPr>
          <p:nvPr/>
        </p:nvSpPr>
        <p:spPr bwMode="auto">
          <a:xfrm>
            <a:off x="6670675" y="1795463"/>
            <a:ext cx="2320925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buClrTx/>
              <a:buSzTx/>
              <a:buFontTx/>
              <a:buChar char="-"/>
            </a:pPr>
            <a:r>
              <a:rPr lang="en-GB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Have repeating group</a:t>
            </a:r>
            <a:br>
              <a:rPr lang="en-GB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-PK not defined</a:t>
            </a:r>
            <a:endParaRPr lang="en-US" sz="14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45"/>
          <p:cNvSpPr>
            <a:spLocks noChangeArrowheads="1"/>
          </p:cNvSpPr>
          <p:nvPr/>
        </p:nvSpPr>
        <p:spPr bwMode="auto">
          <a:xfrm>
            <a:off x="6629400" y="2786063"/>
            <a:ext cx="2320925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buClrTx/>
              <a:buSzTx/>
              <a:buFontTx/>
              <a:buChar char="-"/>
            </a:pPr>
            <a:r>
              <a:rPr lang="en-GB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No repeating group</a:t>
            </a:r>
            <a:br>
              <a:rPr lang="en-GB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-PK defined</a:t>
            </a:r>
            <a:br>
              <a:rPr lang="en-GB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-Test partial dependency</a:t>
            </a:r>
            <a:endParaRPr lang="en-US" sz="14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47"/>
          <p:cNvSpPr>
            <a:spLocks noChangeArrowheads="1"/>
          </p:cNvSpPr>
          <p:nvPr/>
        </p:nvSpPr>
        <p:spPr bwMode="auto">
          <a:xfrm>
            <a:off x="6629400" y="4462463"/>
            <a:ext cx="25146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buClrTx/>
              <a:buSzTx/>
              <a:buFontTx/>
              <a:buChar char="-"/>
            </a:pPr>
            <a:r>
              <a:rPr lang="en-GB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No repeating group</a:t>
            </a:r>
            <a:br>
              <a:rPr lang="en-GB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-PK defined</a:t>
            </a:r>
            <a:br>
              <a:rPr lang="en-GB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-No partial dependency</a:t>
            </a:r>
            <a:br>
              <a:rPr lang="en-GB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-Test transitive dependency</a:t>
            </a:r>
            <a:endParaRPr lang="en-US" sz="1400" dirty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48"/>
          <p:cNvSpPr>
            <a:spLocks noChangeArrowheads="1"/>
          </p:cNvSpPr>
          <p:nvPr/>
        </p:nvSpPr>
        <p:spPr bwMode="auto">
          <a:xfrm>
            <a:off x="6629400" y="5829300"/>
            <a:ext cx="25146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  <a:buClrTx/>
              <a:buSzTx/>
              <a:buFontTx/>
              <a:buChar char="-"/>
            </a:pPr>
            <a:r>
              <a:rPr lang="en-GB" sz="140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No repeating group</a:t>
            </a:r>
            <a:br>
              <a:rPr lang="en-GB" sz="140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-PK defined</a:t>
            </a:r>
            <a:br>
              <a:rPr lang="en-GB" sz="140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-No partial dependency</a:t>
            </a:r>
            <a:br>
              <a:rPr lang="en-GB" sz="140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-No transitive dependency</a:t>
            </a:r>
            <a:endParaRPr lang="en-US" sz="140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0" y="41402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35D-0832-4045-9ED5-294935A97B17}" type="slidenum">
              <a:rPr lang="en-US"/>
              <a:pPr/>
              <a:t>30</a:t>
            </a:fld>
            <a:endParaRPr lang="en-US"/>
          </a:p>
        </p:txBody>
      </p:sp>
      <p:sp>
        <p:nvSpPr>
          <p:cNvPr id="425987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0488" tIns="44450" rIns="90488" bIns="44450">
            <a:normAutofit/>
          </a:bodyPr>
          <a:lstStyle/>
          <a:p>
            <a:pPr algn="just"/>
            <a:r>
              <a:rPr lang="en-GB" dirty="0"/>
              <a:t>Guidelines:</a:t>
            </a:r>
          </a:p>
          <a:p>
            <a:pPr lvl="1" algn="just"/>
            <a:r>
              <a:rPr lang="en-GB" dirty="0"/>
              <a:t>Identify transitive dependencies  and identify determinant that is not primary key (PK).</a:t>
            </a:r>
          </a:p>
          <a:p>
            <a:pPr lvl="1" algn="just"/>
            <a:endParaRPr lang="en-GB" sz="800" dirty="0"/>
          </a:p>
          <a:p>
            <a:pPr lvl="1" algn="just"/>
            <a:r>
              <a:rPr lang="en-GB" dirty="0"/>
              <a:t>Group attributes that have transitive dependencies with its determinant to a new relation, </a:t>
            </a:r>
            <a:r>
              <a:rPr lang="en-GB" i="1" dirty="0"/>
              <a:t>R3.</a:t>
            </a:r>
          </a:p>
          <a:p>
            <a:pPr lvl="1" algn="just">
              <a:buFont typeface="Wingdings" pitchFamily="2" charset="2"/>
              <a:buNone/>
            </a:pPr>
            <a:r>
              <a:rPr lang="en-GB" dirty="0"/>
              <a:t>	Group also the left over attributes, to a new relation, </a:t>
            </a:r>
            <a:r>
              <a:rPr lang="en-GB" i="1" dirty="0"/>
              <a:t>R4.</a:t>
            </a:r>
          </a:p>
          <a:p>
            <a:pPr lvl="1" algn="just">
              <a:buFont typeface="Wingdings" pitchFamily="2" charset="2"/>
              <a:buNone/>
            </a:pPr>
            <a:endParaRPr lang="en-GB" sz="800" i="1" dirty="0"/>
          </a:p>
          <a:p>
            <a:pPr lvl="1" algn="just"/>
            <a:r>
              <a:rPr lang="en-GB" dirty="0"/>
              <a:t>For a relationship, R, with attributes, A, B and C, which A </a:t>
            </a:r>
            <a:r>
              <a:rPr lang="en-GB" dirty="0">
                <a:sym typeface="Wingdings" pitchFamily="2" charset="2"/>
              </a:rPr>
              <a:t> B and         B  C, simplified the R relationship to R1 and R2, with schema:</a:t>
            </a:r>
          </a:p>
          <a:p>
            <a:pPr lvl="2" algn="just"/>
            <a:r>
              <a:rPr lang="en-GB" sz="1800" dirty="0"/>
              <a:t>R1 (</a:t>
            </a:r>
            <a:r>
              <a:rPr lang="en-GB" sz="1800" u="sng" dirty="0"/>
              <a:t>A</a:t>
            </a:r>
            <a:r>
              <a:rPr lang="en-GB" sz="1800" dirty="0"/>
              <a:t>, B)</a:t>
            </a:r>
          </a:p>
          <a:p>
            <a:pPr lvl="2" algn="just"/>
            <a:r>
              <a:rPr lang="en-GB" sz="1800" dirty="0"/>
              <a:t>R2 (</a:t>
            </a:r>
            <a:r>
              <a:rPr lang="en-GB" sz="1800" u="sng" dirty="0"/>
              <a:t>B</a:t>
            </a:r>
            <a:r>
              <a:rPr lang="en-GB" sz="1800" dirty="0"/>
              <a:t>, C)</a:t>
            </a:r>
          </a:p>
        </p:txBody>
      </p:sp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2895600" y="4419600"/>
            <a:ext cx="5486400" cy="1411287"/>
          </a:xfrm>
          <a:prstGeom prst="rect">
            <a:avLst/>
          </a:prstGeom>
          <a:solidFill>
            <a:srgbClr val="FFECE1"/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50000"/>
              </a:spcBef>
            </a:pPr>
            <a:r>
              <a:rPr lang="en-US"/>
              <a:t>R (</a:t>
            </a:r>
            <a:r>
              <a:rPr lang="en-US" u="sng"/>
              <a:t>A</a:t>
            </a:r>
            <a:r>
              <a:rPr lang="en-US"/>
              <a:t>, </a:t>
            </a:r>
            <a:r>
              <a:rPr lang="en-US" u="sng"/>
              <a:t>B</a:t>
            </a:r>
            <a:r>
              <a:rPr lang="en-US"/>
              <a:t>, C) with transitive dependencies:	A </a:t>
            </a:r>
            <a:r>
              <a:rPr lang="en-US">
                <a:sym typeface="Wingdings" pitchFamily="2" charset="2"/>
              </a:rPr>
              <a:t> B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						B  C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Simplified R to:	R1 (</a:t>
            </a:r>
            <a:r>
              <a:rPr lang="en-US" u="sng">
                <a:sym typeface="Wingdings" pitchFamily="2" charset="2"/>
              </a:rPr>
              <a:t>A</a:t>
            </a:r>
            <a:r>
              <a:rPr lang="en-US">
                <a:sym typeface="Wingdings" pitchFamily="2" charset="2"/>
              </a:rPr>
              <a:t>, B)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			R2 (</a:t>
            </a:r>
            <a:r>
              <a:rPr lang="en-US" u="sng">
                <a:sym typeface="Wingdings" pitchFamily="2" charset="2"/>
              </a:rPr>
              <a:t>B</a:t>
            </a:r>
            <a:r>
              <a:rPr lang="en-US">
                <a:sym typeface="Wingdings" pitchFamily="2" charset="2"/>
              </a:rPr>
              <a:t>, C)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2NF </a:t>
            </a:r>
            <a:r>
              <a:rPr lang="en-US" sz="2400" smtClean="0">
                <a:sym typeface="Wingdings" pitchFamily="2" charset="2"/>
              </a:rPr>
              <a:t> 3</a:t>
            </a:r>
            <a:r>
              <a:rPr lang="en-US" sz="2400" smtClean="0"/>
              <a:t>NF</a:t>
            </a:r>
            <a:endParaRPr lang="en-GB" sz="24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98DBC-6EC9-4885-9D85-B06C71354349}" type="slidenum">
              <a:rPr lang="en-US"/>
              <a:pPr/>
              <a:t>31</a:t>
            </a:fld>
            <a:endParaRPr lang="en-US"/>
          </a:p>
        </p:txBody>
      </p:sp>
      <p:sp>
        <p:nvSpPr>
          <p:cNvPr id="423939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0488" tIns="44450" rIns="90488" bIns="44450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GB" dirty="0"/>
              <a:t>The functional dependencies for </a:t>
            </a:r>
            <a:r>
              <a:rPr lang="en-GB"/>
              <a:t>the </a:t>
            </a:r>
            <a:r>
              <a:rPr lang="en-GB" b="1" smtClean="0"/>
              <a:t>CLIENT, RENTAL </a:t>
            </a:r>
            <a:r>
              <a:rPr lang="en-GB" smtClean="0"/>
              <a:t>and </a:t>
            </a:r>
            <a:r>
              <a:rPr lang="en-GB" b="1" smtClean="0"/>
              <a:t>HOUSEOWNER</a:t>
            </a:r>
            <a:r>
              <a:rPr lang="en-GB" smtClean="0"/>
              <a:t> </a:t>
            </a:r>
            <a:r>
              <a:rPr lang="en-GB" dirty="0"/>
              <a:t>relations, derived from </a:t>
            </a:r>
            <a:r>
              <a:rPr lang="en-GB" i="1" dirty="0" err="1"/>
              <a:t>DreamHome</a:t>
            </a:r>
            <a:r>
              <a:rPr lang="en-GB" i="1" dirty="0"/>
              <a:t>, </a:t>
            </a:r>
            <a:r>
              <a:rPr lang="en-GB" dirty="0"/>
              <a:t>are as follows: 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1700" b="1" smtClean="0"/>
              <a:t>RENTAL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sz="1700" b="1" smtClean="0"/>
              <a:t>	</a:t>
            </a:r>
            <a:r>
              <a:rPr lang="en-GB" sz="1700" b="1" smtClean="0">
                <a:solidFill>
                  <a:srgbClr val="0000FF"/>
                </a:solidFill>
              </a:rPr>
              <a:t>fd1 </a:t>
            </a:r>
            <a:r>
              <a:rPr lang="en-GB" sz="1700" b="1" smtClean="0"/>
              <a:t>   clientNO, houseNO </a:t>
            </a:r>
            <a:r>
              <a:rPr lang="en-GB" sz="1700" b="1" smtClean="0">
                <a:sym typeface="Wingdings" pitchFamily="2" charset="2"/>
              </a:rPr>
              <a:t> rentSTART, rentFINISH</a:t>
            </a:r>
            <a:r>
              <a:rPr lang="en-GB" sz="1700" b="1" smtClean="0">
                <a:solidFill>
                  <a:schemeClr val="bg2"/>
                </a:solidFill>
                <a:sym typeface="Wingdings" pitchFamily="2" charset="2"/>
              </a:rPr>
              <a:t>	 </a:t>
            </a:r>
            <a:r>
              <a:rPr lang="en-GB" sz="1700" b="1" smtClean="0">
                <a:solidFill>
                  <a:srgbClr val="0000FF"/>
                </a:solidFill>
                <a:sym typeface="Wingdings" pitchFamily="2" charset="2"/>
              </a:rPr>
              <a:t>(Primary Key)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GB" sz="1700" b="1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1700" b="1" smtClean="0"/>
              <a:t>CLIENT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sz="1700" b="1" dirty="0"/>
              <a:t>	</a:t>
            </a:r>
            <a:r>
              <a:rPr lang="en-GB" sz="1700" b="1" smtClean="0">
                <a:solidFill>
                  <a:srgbClr val="0000FF"/>
                </a:solidFill>
              </a:rPr>
              <a:t>fd2</a:t>
            </a:r>
            <a:r>
              <a:rPr lang="en-GB" sz="1700" b="1" smtClean="0"/>
              <a:t>    </a:t>
            </a:r>
            <a:r>
              <a:rPr lang="en-GB" sz="1700" b="1" smtClean="0">
                <a:solidFill>
                  <a:schemeClr val="tx1"/>
                </a:solidFill>
              </a:rPr>
              <a:t>clientNO </a:t>
            </a:r>
            <a:r>
              <a:rPr lang="en-GB" sz="1700" b="1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1700" b="1" smtClean="0">
                <a:solidFill>
                  <a:schemeClr val="tx1"/>
                </a:solidFill>
                <a:sym typeface="Wingdings" pitchFamily="2" charset="2"/>
              </a:rPr>
              <a:t>Cname</a:t>
            </a:r>
            <a:r>
              <a:rPr lang="en-GB" sz="1700" b="1">
                <a:sym typeface="Wingdings" pitchFamily="2" charset="2"/>
              </a:rPr>
              <a:t>	</a:t>
            </a:r>
            <a:r>
              <a:rPr lang="en-GB" sz="1700" b="1" smtClean="0">
                <a:sym typeface="Wingdings" pitchFamily="2" charset="2"/>
              </a:rPr>
              <a:t>			 </a:t>
            </a:r>
            <a:r>
              <a:rPr lang="en-GB" sz="1700" b="1" smtClean="0">
                <a:solidFill>
                  <a:srgbClr val="0000FF"/>
                </a:solidFill>
                <a:sym typeface="Wingdings" pitchFamily="2" charset="2"/>
              </a:rPr>
              <a:t>(Primary </a:t>
            </a:r>
            <a:r>
              <a:rPr lang="en-GB" sz="1700" b="1" dirty="0">
                <a:solidFill>
                  <a:srgbClr val="0000FF"/>
                </a:solidFill>
                <a:sym typeface="Wingdings" pitchFamily="2" charset="2"/>
              </a:rPr>
              <a:t>Key)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GB" sz="1700" b="1" dirty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1700" b="1" smtClean="0"/>
              <a:t>HOUESOWNER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sz="1700" b="1" dirty="0"/>
              <a:t>	</a:t>
            </a:r>
            <a:r>
              <a:rPr lang="en-GB" sz="1700" b="1">
                <a:solidFill>
                  <a:srgbClr val="0000FF"/>
                </a:solidFill>
              </a:rPr>
              <a:t>fd3</a:t>
            </a:r>
            <a:r>
              <a:rPr lang="en-GB" sz="1700" b="1"/>
              <a:t>    </a:t>
            </a:r>
            <a:r>
              <a:rPr lang="en-GB" sz="1700" b="1" smtClean="0"/>
              <a:t>houseNO </a:t>
            </a:r>
            <a:r>
              <a:rPr lang="en-GB" sz="1700" b="1">
                <a:sym typeface="Wingdings" pitchFamily="2" charset="2"/>
              </a:rPr>
              <a:t> </a:t>
            </a:r>
            <a:r>
              <a:rPr lang="en-GB" sz="1700" b="1" smtClean="0">
                <a:sym typeface="Wingdings" pitchFamily="2" charset="2"/>
              </a:rPr>
              <a:t>houseADD, </a:t>
            </a:r>
            <a:r>
              <a:rPr lang="en-GB" sz="1700" b="1" dirty="0">
                <a:sym typeface="Wingdings" pitchFamily="2" charset="2"/>
              </a:rPr>
              <a:t>rent</a:t>
            </a:r>
            <a:r>
              <a:rPr lang="en-GB" sz="1700" b="1">
                <a:sym typeface="Wingdings" pitchFamily="2" charset="2"/>
              </a:rPr>
              <a:t>, </a:t>
            </a:r>
            <a:r>
              <a:rPr lang="en-GB" sz="1700" b="1" smtClean="0">
                <a:sym typeface="Wingdings" pitchFamily="2" charset="2"/>
              </a:rPr>
              <a:t>ownerNO, oNAME  	 </a:t>
            </a:r>
            <a:r>
              <a:rPr lang="en-GB" sz="1700" b="1" smtClean="0">
                <a:solidFill>
                  <a:srgbClr val="0000FF"/>
                </a:solidFill>
                <a:sym typeface="Wingdings" pitchFamily="2" charset="2"/>
              </a:rPr>
              <a:t>(</a:t>
            </a:r>
            <a:r>
              <a:rPr lang="en-GB" sz="1700" b="1">
                <a:solidFill>
                  <a:srgbClr val="0000FF"/>
                </a:solidFill>
                <a:sym typeface="Wingdings" pitchFamily="2" charset="2"/>
              </a:rPr>
              <a:t>Primary </a:t>
            </a:r>
            <a:r>
              <a:rPr lang="en-GB" sz="1700" b="1" smtClean="0">
                <a:solidFill>
                  <a:srgbClr val="0000FF"/>
                </a:solidFill>
                <a:sym typeface="Wingdings" pitchFamily="2" charset="2"/>
              </a:rPr>
              <a:t>key)</a:t>
            </a:r>
            <a:r>
              <a:rPr lang="en-GB" sz="1700" b="1">
                <a:sym typeface="Wingdings" pitchFamily="2" charset="2"/>
              </a:rPr>
              <a:t> </a:t>
            </a:r>
            <a:r>
              <a:rPr lang="en-GB" sz="1700" b="1" smtClean="0">
                <a:solidFill>
                  <a:srgbClr val="0000FF"/>
                </a:solidFill>
              </a:rPr>
              <a:t>fd4</a:t>
            </a:r>
            <a:r>
              <a:rPr lang="en-GB" sz="1700" b="1" smtClean="0"/>
              <a:t>    </a:t>
            </a:r>
            <a:r>
              <a:rPr lang="en-GB" sz="1700" b="1" smtClean="0">
                <a:solidFill>
                  <a:schemeClr val="tx1"/>
                </a:solidFill>
              </a:rPr>
              <a:t>ownerNO </a:t>
            </a:r>
            <a:r>
              <a:rPr lang="en-GB" sz="1700" b="1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1700" b="1" smtClean="0">
                <a:solidFill>
                  <a:schemeClr val="tx1"/>
                </a:solidFill>
                <a:sym typeface="Wingdings" pitchFamily="2" charset="2"/>
              </a:rPr>
              <a:t>oNAME</a:t>
            </a:r>
            <a:r>
              <a:rPr lang="en-GB" sz="1700" b="1" dirty="0">
                <a:sym typeface="Wingdings" pitchFamily="2" charset="2"/>
              </a:rPr>
              <a:t>			</a:t>
            </a:r>
            <a:r>
              <a:rPr lang="en-GB" sz="1700" b="1">
                <a:sym typeface="Wingdings" pitchFamily="2" charset="2"/>
              </a:rPr>
              <a:t>   </a:t>
            </a:r>
            <a:r>
              <a:rPr lang="en-GB" sz="1700" b="1" smtClean="0">
                <a:sym typeface="Wingdings" pitchFamily="2" charset="2"/>
              </a:rPr>
              <a:t>	 </a:t>
            </a:r>
            <a:r>
              <a:rPr lang="en-GB" sz="1700" b="1" smtClean="0">
                <a:solidFill>
                  <a:srgbClr val="0000FF"/>
                </a:solidFill>
                <a:sym typeface="Wingdings" pitchFamily="2" charset="2"/>
              </a:rPr>
              <a:t>(</a:t>
            </a:r>
            <a:r>
              <a:rPr lang="en-GB" sz="1700" b="1">
                <a:solidFill>
                  <a:srgbClr val="0000FF"/>
                </a:solidFill>
                <a:sym typeface="Wingdings" pitchFamily="2" charset="2"/>
              </a:rPr>
              <a:t>Transitive </a:t>
            </a:r>
            <a:r>
              <a:rPr lang="en-GB" sz="1700" b="1" smtClean="0">
                <a:solidFill>
                  <a:srgbClr val="0000FF"/>
                </a:solidFill>
                <a:sym typeface="Wingdings" pitchFamily="2" charset="2"/>
              </a:rPr>
              <a:t>							  dependency</a:t>
            </a:r>
            <a:r>
              <a:rPr lang="en-GB" sz="1700" b="1" dirty="0">
                <a:solidFill>
                  <a:srgbClr val="0000FF"/>
                </a:solidFill>
                <a:sym typeface="Wingdings" pitchFamily="2" charset="2"/>
              </a:rPr>
              <a:t>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2NF </a:t>
            </a:r>
            <a:r>
              <a:rPr lang="en-US" sz="2400" smtClean="0">
                <a:sym typeface="Wingdings" pitchFamily="2" charset="2"/>
              </a:rPr>
              <a:t> 3</a:t>
            </a:r>
            <a:r>
              <a:rPr lang="en-US" sz="2400" smtClean="0"/>
              <a:t>NF</a:t>
            </a:r>
            <a:endParaRPr lang="en-GB" sz="24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B60-0436-4BC6-B4C6-167BD639D721}" type="slidenum">
              <a:rPr lang="en-US"/>
              <a:pPr/>
              <a:t>32</a:t>
            </a:fld>
            <a:endParaRPr lang="en-US"/>
          </a:p>
        </p:txBody>
      </p:sp>
      <p:sp>
        <p:nvSpPr>
          <p:cNvPr id="4280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/>
              <a:t>All the non-primary-key attributes within the </a:t>
            </a:r>
            <a:r>
              <a:rPr lang="en-US" sz="1800" b="1" dirty="0" smtClean="0"/>
              <a:t>CLIENT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b="1" dirty="0" smtClean="0"/>
              <a:t>RENTAL</a:t>
            </a:r>
            <a:r>
              <a:rPr lang="en-US" sz="1800" dirty="0" smtClean="0"/>
              <a:t> </a:t>
            </a:r>
            <a:r>
              <a:rPr lang="en-US" sz="1800" dirty="0"/>
              <a:t>relations are functionally dependent on their PK.</a:t>
            </a:r>
          </a:p>
          <a:p>
            <a:pPr>
              <a:lnSpc>
                <a:spcPct val="130000"/>
              </a:lnSpc>
            </a:pPr>
            <a:r>
              <a:rPr lang="en-US" sz="1800" dirty="0" smtClean="0"/>
              <a:t>The </a:t>
            </a:r>
            <a:r>
              <a:rPr lang="en-US" b="1" dirty="0" smtClean="0"/>
              <a:t>CLIENT</a:t>
            </a:r>
            <a:r>
              <a:rPr lang="en-US" dirty="0" smtClean="0"/>
              <a:t> and </a:t>
            </a:r>
            <a:r>
              <a:rPr lang="en-US" b="1" dirty="0" smtClean="0"/>
              <a:t>RENTAL</a:t>
            </a:r>
            <a:r>
              <a:rPr lang="en-US" dirty="0" smtClean="0"/>
              <a:t> relations </a:t>
            </a:r>
            <a:r>
              <a:rPr lang="en-US" sz="1800" u="sng" dirty="0"/>
              <a:t>have no transitive dependencies </a:t>
            </a:r>
            <a:r>
              <a:rPr lang="en-US" sz="1800" dirty="0"/>
              <a:t>and are therefore already </a:t>
            </a:r>
            <a:r>
              <a:rPr lang="en-US" sz="1800" u="sng" dirty="0"/>
              <a:t>in 3NF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30000"/>
              </a:lnSpc>
            </a:pPr>
            <a:endParaRPr lang="en-US" sz="800" dirty="0" smtClean="0"/>
          </a:p>
          <a:p>
            <a:pPr algn="just">
              <a:lnSpc>
                <a:spcPct val="110000"/>
              </a:lnSpc>
            </a:pPr>
            <a:r>
              <a:rPr lang="en-US" sz="1800" dirty="0" smtClean="0"/>
              <a:t>All the non-primary-key attributes within the </a:t>
            </a:r>
            <a:r>
              <a:rPr lang="en-US" sz="1800" b="1" dirty="0" smtClean="0"/>
              <a:t>HOUSEOWNER</a:t>
            </a:r>
            <a:r>
              <a:rPr lang="en-US" sz="1800" dirty="0" smtClean="0"/>
              <a:t> relation are functionally dependent on the PK, </a:t>
            </a:r>
          </a:p>
          <a:p>
            <a:pPr lvl="1" algn="just">
              <a:lnSpc>
                <a:spcPct val="110000"/>
              </a:lnSpc>
            </a:pPr>
            <a:r>
              <a:rPr lang="en-US" sz="1800" dirty="0" smtClean="0"/>
              <a:t>with the exception of </a:t>
            </a:r>
            <a:r>
              <a:rPr lang="en-US" sz="1800" b="1" dirty="0" err="1" smtClean="0"/>
              <a:t>oNAME</a:t>
            </a:r>
            <a:r>
              <a:rPr lang="en-US" sz="1800" dirty="0" smtClean="0"/>
              <a:t>, </a:t>
            </a:r>
            <a:r>
              <a:rPr lang="en-US" sz="1800" u="sng" dirty="0" smtClean="0"/>
              <a:t>which is transitively dependent on </a:t>
            </a:r>
            <a:r>
              <a:rPr lang="en-US" sz="1800" b="1" dirty="0" err="1" smtClean="0"/>
              <a:t>ownerNO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To transform the </a:t>
            </a:r>
            <a:r>
              <a:rPr lang="en-US" b="1" dirty="0" smtClean="0"/>
              <a:t>HOUSEOWNER</a:t>
            </a:r>
            <a:r>
              <a:rPr lang="en-US" sz="1800" dirty="0" smtClean="0"/>
              <a:t> relation into 3NF, </a:t>
            </a:r>
          </a:p>
          <a:p>
            <a:pPr lvl="1" algn="just"/>
            <a:r>
              <a:rPr lang="en-US" sz="1800" dirty="0" smtClean="0"/>
              <a:t>Remove transitive dependency by creating 2 new relations called </a:t>
            </a:r>
            <a:r>
              <a:rPr lang="en-US" b="1" dirty="0" smtClean="0"/>
              <a:t>HOUSE </a:t>
            </a:r>
            <a:r>
              <a:rPr lang="en-US" sz="1800" dirty="0" smtClean="0"/>
              <a:t>and </a:t>
            </a:r>
            <a:r>
              <a:rPr lang="en-US" b="1" dirty="0" smtClean="0"/>
              <a:t>OWNER </a:t>
            </a:r>
            <a:r>
              <a:rPr lang="en-US" sz="1800" dirty="0" smtClean="0"/>
              <a:t>as shown in </a:t>
            </a:r>
            <a:r>
              <a:rPr lang="en-US" sz="1800" b="1" dirty="0" smtClean="0"/>
              <a:t>Figure 7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30000"/>
              </a:lnSpc>
            </a:pPr>
            <a:endParaRPr lang="en-US" sz="2000" dirty="0" smtClean="0"/>
          </a:p>
          <a:p>
            <a:pPr algn="just">
              <a:lnSpc>
                <a:spcPct val="130000"/>
              </a:lnSpc>
            </a:pPr>
            <a:endParaRPr lang="en-US" sz="2000" dirty="0"/>
          </a:p>
          <a:p>
            <a:pPr algn="just">
              <a:lnSpc>
                <a:spcPct val="130000"/>
              </a:lnSpc>
            </a:pPr>
            <a:endParaRPr lang="en-US" sz="800" dirty="0"/>
          </a:p>
          <a:p>
            <a:pPr algn="just"/>
            <a:endParaRPr lang="en-US" sz="20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2NF </a:t>
            </a:r>
            <a:r>
              <a:rPr lang="en-US" sz="2400" smtClean="0">
                <a:sym typeface="Wingdings" pitchFamily="2" charset="2"/>
              </a:rPr>
              <a:t> 3</a:t>
            </a:r>
            <a:r>
              <a:rPr lang="en-US" sz="2400" smtClean="0"/>
              <a:t>NF</a:t>
            </a:r>
            <a:endParaRPr lang="en-GB" sz="24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5759-CABF-4ED3-B836-832A1C3D84C1}" type="slidenum">
              <a:rPr lang="en-US"/>
              <a:pPr/>
              <a:t>33</a:t>
            </a:fld>
            <a:endParaRPr lang="en-US"/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CC0099"/>
                </a:solidFill>
                <a:latin typeface="Century Gothic" pitchFamily="34" charset="0"/>
              </a:rPr>
              <a:t>Figure </a:t>
            </a:r>
            <a:r>
              <a:rPr lang="en-US" sz="2000" dirty="0" smtClean="0">
                <a:solidFill>
                  <a:srgbClr val="CC0099"/>
                </a:solidFill>
                <a:latin typeface="Century Gothic" pitchFamily="34" charset="0"/>
              </a:rPr>
              <a:t>7 </a:t>
            </a:r>
            <a:r>
              <a:rPr lang="en-US" sz="2000" dirty="0">
                <a:solidFill>
                  <a:srgbClr val="CC0099"/>
                </a:solidFill>
                <a:latin typeface="Century Gothic" pitchFamily="34" charset="0"/>
              </a:rPr>
              <a:t>: 3NF relations derived from the </a:t>
            </a:r>
            <a:r>
              <a:rPr lang="en-US" sz="2000" dirty="0" err="1">
                <a:solidFill>
                  <a:srgbClr val="CC0099"/>
                </a:solidFill>
                <a:latin typeface="Century Gothic" pitchFamily="34" charset="0"/>
              </a:rPr>
              <a:t>HouseOwner</a:t>
            </a:r>
            <a:r>
              <a:rPr lang="en-US" sz="2000" dirty="0">
                <a:solidFill>
                  <a:srgbClr val="CC0099"/>
                </a:solidFill>
                <a:latin typeface="Century Gothic" pitchFamily="34" charset="0"/>
              </a:rPr>
              <a:t> relation.</a:t>
            </a:r>
          </a:p>
        </p:txBody>
      </p:sp>
      <p:grpSp>
        <p:nvGrpSpPr>
          <p:cNvPr id="430084" name="Group 4"/>
          <p:cNvGrpSpPr>
            <a:grpSpLocks/>
          </p:cNvGrpSpPr>
          <p:nvPr/>
        </p:nvGrpSpPr>
        <p:grpSpPr bwMode="auto">
          <a:xfrm>
            <a:off x="5562600" y="2590800"/>
            <a:ext cx="3048000" cy="1101725"/>
            <a:chOff x="3523" y="2235"/>
            <a:chExt cx="1565" cy="694"/>
          </a:xfrm>
        </p:grpSpPr>
        <p:grpSp>
          <p:nvGrpSpPr>
            <p:cNvPr id="430085" name="Group 5"/>
            <p:cNvGrpSpPr>
              <a:grpSpLocks/>
            </p:cNvGrpSpPr>
            <p:nvPr/>
          </p:nvGrpSpPr>
          <p:grpSpPr bwMode="auto">
            <a:xfrm>
              <a:off x="3600" y="2400"/>
              <a:ext cx="1488" cy="529"/>
              <a:chOff x="3648" y="2111"/>
              <a:chExt cx="1488" cy="529"/>
            </a:xfrm>
          </p:grpSpPr>
          <p:grpSp>
            <p:nvGrpSpPr>
              <p:cNvPr id="430086" name="Group 6"/>
              <p:cNvGrpSpPr>
                <a:grpSpLocks/>
              </p:cNvGrpSpPr>
              <p:nvPr/>
            </p:nvGrpSpPr>
            <p:grpSpPr bwMode="auto">
              <a:xfrm>
                <a:off x="3648" y="2112"/>
                <a:ext cx="528" cy="144"/>
                <a:chOff x="672" y="912"/>
                <a:chExt cx="528" cy="403"/>
              </a:xfrm>
            </p:grpSpPr>
            <p:sp>
              <p:nvSpPr>
                <p:cNvPr id="430087" name="Rectangle 7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ownerNO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30088" name="Rectangle 8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0089" name="Group 9"/>
              <p:cNvGrpSpPr>
                <a:grpSpLocks/>
              </p:cNvGrpSpPr>
              <p:nvPr/>
            </p:nvGrpSpPr>
            <p:grpSpPr bwMode="auto">
              <a:xfrm>
                <a:off x="4176" y="2111"/>
                <a:ext cx="960" cy="145"/>
                <a:chOff x="672" y="912"/>
                <a:chExt cx="528" cy="403"/>
              </a:xfrm>
            </p:grpSpPr>
            <p:sp>
              <p:nvSpPr>
                <p:cNvPr id="430090" name="Rectangle 10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oNAME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30091" name="Rectangle 11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0092" name="Group 12"/>
              <p:cNvGrpSpPr>
                <a:grpSpLocks/>
              </p:cNvGrpSpPr>
              <p:nvPr/>
            </p:nvGrpSpPr>
            <p:grpSpPr bwMode="auto">
              <a:xfrm>
                <a:off x="3648" y="2256"/>
                <a:ext cx="528" cy="384"/>
                <a:chOff x="2250" y="2073"/>
                <a:chExt cx="489" cy="1323"/>
              </a:xfrm>
            </p:grpSpPr>
            <p:sp>
              <p:nvSpPr>
                <p:cNvPr id="430093" name="Rectangle 13"/>
                <p:cNvSpPr>
                  <a:spLocks noChangeArrowheads="1"/>
                </p:cNvSpPr>
                <p:nvPr/>
              </p:nvSpPr>
              <p:spPr bwMode="auto">
                <a:xfrm>
                  <a:off x="2293" y="2073"/>
                  <a:ext cx="403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C040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C093</a:t>
                  </a:r>
                </a:p>
              </p:txBody>
            </p:sp>
            <p:sp>
              <p:nvSpPr>
                <p:cNvPr id="430094" name="Rectangle 14"/>
                <p:cNvSpPr>
                  <a:spLocks noChangeArrowheads="1"/>
                </p:cNvSpPr>
                <p:nvPr/>
              </p:nvSpPr>
              <p:spPr bwMode="auto">
                <a:xfrm>
                  <a:off x="2250" y="2073"/>
                  <a:ext cx="489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0095" name="Group 15"/>
              <p:cNvGrpSpPr>
                <a:grpSpLocks/>
              </p:cNvGrpSpPr>
              <p:nvPr/>
            </p:nvGrpSpPr>
            <p:grpSpPr bwMode="auto">
              <a:xfrm>
                <a:off x="4176" y="2256"/>
                <a:ext cx="960" cy="384"/>
                <a:chOff x="2250" y="2073"/>
                <a:chExt cx="489" cy="1323"/>
              </a:xfrm>
            </p:grpSpPr>
            <p:sp>
              <p:nvSpPr>
                <p:cNvPr id="430096" name="Rectangle 16"/>
                <p:cNvSpPr>
                  <a:spLocks noChangeArrowheads="1"/>
                </p:cNvSpPr>
                <p:nvPr/>
              </p:nvSpPr>
              <p:spPr bwMode="auto">
                <a:xfrm>
                  <a:off x="2293" y="2073"/>
                  <a:ext cx="403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Dolah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Abdullah</a:t>
                  </a:r>
                </a:p>
              </p:txBody>
            </p:sp>
            <p:sp>
              <p:nvSpPr>
                <p:cNvPr id="430097" name="Rectangle 17"/>
                <p:cNvSpPr>
                  <a:spLocks noChangeArrowheads="1"/>
                </p:cNvSpPr>
                <p:nvPr/>
              </p:nvSpPr>
              <p:spPr bwMode="auto">
                <a:xfrm>
                  <a:off x="2250" y="2073"/>
                  <a:ext cx="489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30098" name="Text Box 18"/>
            <p:cNvSpPr txBox="1">
              <a:spLocks noChangeArrowheads="1"/>
            </p:cNvSpPr>
            <p:nvPr/>
          </p:nvSpPr>
          <p:spPr bwMode="auto">
            <a:xfrm>
              <a:off x="3523" y="2235"/>
              <a:ext cx="135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600" smtClean="0">
                  <a:solidFill>
                    <a:schemeClr val="tx1"/>
                  </a:solidFill>
                  <a:latin typeface="Century Gothic" pitchFamily="34" charset="0"/>
                </a:rPr>
                <a:t>OWNER</a:t>
              </a:r>
              <a:endParaRPr lang="en-US" sz="16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30160" name="Group 80"/>
          <p:cNvGrpSpPr>
            <a:grpSpLocks/>
          </p:cNvGrpSpPr>
          <p:nvPr/>
        </p:nvGrpSpPr>
        <p:grpSpPr bwMode="auto">
          <a:xfrm>
            <a:off x="838200" y="2286000"/>
            <a:ext cx="4500563" cy="1425575"/>
            <a:chOff x="864" y="2112"/>
            <a:chExt cx="2835" cy="898"/>
          </a:xfrm>
        </p:grpSpPr>
        <p:grpSp>
          <p:nvGrpSpPr>
            <p:cNvPr id="430128" name="Group 48"/>
            <p:cNvGrpSpPr>
              <a:grpSpLocks/>
            </p:cNvGrpSpPr>
            <p:nvPr/>
          </p:nvGrpSpPr>
          <p:grpSpPr bwMode="auto">
            <a:xfrm>
              <a:off x="927" y="2290"/>
              <a:ext cx="528" cy="144"/>
              <a:chOff x="672" y="912"/>
              <a:chExt cx="528" cy="403"/>
            </a:xfrm>
          </p:grpSpPr>
          <p:sp>
            <p:nvSpPr>
              <p:cNvPr id="430129" name="Rectangle 49"/>
              <p:cNvSpPr>
                <a:spLocks noChangeArrowheads="1"/>
              </p:cNvSpPr>
              <p:nvPr/>
            </p:nvSpPr>
            <p:spPr bwMode="auto">
              <a:xfrm>
                <a:off x="672" y="912"/>
                <a:ext cx="528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smtClean="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houseNO</a:t>
                </a:r>
                <a:endParaRPr lang="en-GB" sz="110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30130" name="Rectangle 50"/>
              <p:cNvSpPr>
                <a:spLocks noChangeArrowheads="1"/>
              </p:cNvSpPr>
              <p:nvPr/>
            </p:nvSpPr>
            <p:spPr bwMode="auto">
              <a:xfrm>
                <a:off x="672" y="912"/>
                <a:ext cx="528" cy="40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0131" name="Group 51"/>
            <p:cNvGrpSpPr>
              <a:grpSpLocks/>
            </p:cNvGrpSpPr>
            <p:nvPr/>
          </p:nvGrpSpPr>
          <p:grpSpPr bwMode="auto">
            <a:xfrm>
              <a:off x="1455" y="2290"/>
              <a:ext cx="1104" cy="144"/>
              <a:chOff x="1631" y="0"/>
              <a:chExt cx="619" cy="1095"/>
            </a:xfrm>
          </p:grpSpPr>
          <p:sp>
            <p:nvSpPr>
              <p:cNvPr id="430132" name="Rectangle 52"/>
              <p:cNvSpPr>
                <a:spLocks noChangeArrowheads="1"/>
              </p:cNvSpPr>
              <p:nvPr/>
            </p:nvSpPr>
            <p:spPr bwMode="auto">
              <a:xfrm>
                <a:off x="1674" y="0"/>
                <a:ext cx="533" cy="109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smtClean="0">
                    <a:solidFill>
                      <a:schemeClr val="tx1"/>
                    </a:solidFill>
                    <a:latin typeface="Century Gothic" pitchFamily="34" charset="0"/>
                  </a:rPr>
                  <a:t>houseADD</a:t>
                </a: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30133" name="Rectangle 53"/>
              <p:cNvSpPr>
                <a:spLocks noChangeArrowheads="1"/>
              </p:cNvSpPr>
              <p:nvPr/>
            </p:nvSpPr>
            <p:spPr bwMode="auto">
              <a:xfrm>
                <a:off x="1631" y="0"/>
                <a:ext cx="619" cy="1095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0134" name="Group 54"/>
            <p:cNvGrpSpPr>
              <a:grpSpLocks/>
            </p:cNvGrpSpPr>
            <p:nvPr/>
          </p:nvGrpSpPr>
          <p:grpSpPr bwMode="auto">
            <a:xfrm>
              <a:off x="2560" y="2290"/>
              <a:ext cx="527" cy="144"/>
              <a:chOff x="3262" y="0"/>
              <a:chExt cx="460" cy="1095"/>
            </a:xfrm>
          </p:grpSpPr>
          <p:sp>
            <p:nvSpPr>
              <p:cNvPr id="430135" name="Rectangle 55"/>
              <p:cNvSpPr>
                <a:spLocks noChangeArrowheads="1"/>
              </p:cNvSpPr>
              <p:nvPr/>
            </p:nvSpPr>
            <p:spPr bwMode="auto">
              <a:xfrm>
                <a:off x="3305" y="0"/>
                <a:ext cx="374" cy="109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rent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30136" name="Rectangle 56"/>
              <p:cNvSpPr>
                <a:spLocks noChangeArrowheads="1"/>
              </p:cNvSpPr>
              <p:nvPr/>
            </p:nvSpPr>
            <p:spPr bwMode="auto">
              <a:xfrm>
                <a:off x="3262" y="0"/>
                <a:ext cx="460" cy="1095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0137" name="Group 57"/>
            <p:cNvGrpSpPr>
              <a:grpSpLocks/>
            </p:cNvGrpSpPr>
            <p:nvPr/>
          </p:nvGrpSpPr>
          <p:grpSpPr bwMode="auto">
            <a:xfrm>
              <a:off x="3088" y="2290"/>
              <a:ext cx="611" cy="144"/>
              <a:chOff x="3722" y="0"/>
              <a:chExt cx="534" cy="1095"/>
            </a:xfrm>
          </p:grpSpPr>
          <p:sp>
            <p:nvSpPr>
              <p:cNvPr id="430138" name="Rectangle 58"/>
              <p:cNvSpPr>
                <a:spLocks noChangeArrowheads="1"/>
              </p:cNvSpPr>
              <p:nvPr/>
            </p:nvSpPr>
            <p:spPr bwMode="auto">
              <a:xfrm>
                <a:off x="3765" y="0"/>
                <a:ext cx="491" cy="83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smtClean="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ownerNO</a:t>
                </a:r>
                <a:endParaRPr lang="en-GB" sz="110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30139" name="Rectangle 59"/>
              <p:cNvSpPr>
                <a:spLocks noChangeArrowheads="1"/>
              </p:cNvSpPr>
              <p:nvPr/>
            </p:nvSpPr>
            <p:spPr bwMode="auto">
              <a:xfrm>
                <a:off x="3722" y="0"/>
                <a:ext cx="523" cy="1095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0143" name="Group 63"/>
            <p:cNvGrpSpPr>
              <a:grpSpLocks/>
            </p:cNvGrpSpPr>
            <p:nvPr/>
          </p:nvGrpSpPr>
          <p:grpSpPr bwMode="auto">
            <a:xfrm>
              <a:off x="927" y="2434"/>
              <a:ext cx="607" cy="576"/>
              <a:chOff x="1296" y="2064"/>
              <a:chExt cx="607" cy="1008"/>
            </a:xfrm>
          </p:grpSpPr>
          <p:sp>
            <p:nvSpPr>
              <p:cNvPr id="430144" name="Rectangle 64"/>
              <p:cNvSpPr>
                <a:spLocks noChangeArrowheads="1"/>
              </p:cNvSpPr>
              <p:nvPr/>
            </p:nvSpPr>
            <p:spPr bwMode="auto">
              <a:xfrm>
                <a:off x="1296" y="2064"/>
                <a:ext cx="607" cy="100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PG04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PG 36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PG 16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30145" name="Rectangle 65"/>
              <p:cNvSpPr>
                <a:spLocks noChangeArrowheads="1"/>
              </p:cNvSpPr>
              <p:nvPr/>
            </p:nvSpPr>
            <p:spPr bwMode="auto">
              <a:xfrm>
                <a:off x="1296" y="2064"/>
                <a:ext cx="528" cy="1008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0146" name="Group 66"/>
            <p:cNvGrpSpPr>
              <a:grpSpLocks/>
            </p:cNvGrpSpPr>
            <p:nvPr/>
          </p:nvGrpSpPr>
          <p:grpSpPr bwMode="auto">
            <a:xfrm>
              <a:off x="1455" y="2434"/>
              <a:ext cx="1104" cy="576"/>
              <a:chOff x="1631" y="2073"/>
              <a:chExt cx="619" cy="1323"/>
            </a:xfrm>
          </p:grpSpPr>
          <p:sp>
            <p:nvSpPr>
              <p:cNvPr id="430147" name="Rectangle 67"/>
              <p:cNvSpPr>
                <a:spLocks noChangeArrowheads="1"/>
              </p:cNvSpPr>
              <p:nvPr/>
            </p:nvSpPr>
            <p:spPr bwMode="auto">
              <a:xfrm>
                <a:off x="1674" y="2073"/>
                <a:ext cx="533" cy="13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Skudai, Johor.</a:t>
                </a:r>
              </a:p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</a:rPr>
                  <a:t>Kuantan, Pahang.</a:t>
                </a:r>
              </a:p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</a:rPr>
                  <a:t>Ampang, Selangor.</a:t>
                </a:r>
              </a:p>
            </p:txBody>
          </p:sp>
          <p:sp>
            <p:nvSpPr>
              <p:cNvPr id="430148" name="Rectangle 68"/>
              <p:cNvSpPr>
                <a:spLocks noChangeArrowheads="1"/>
              </p:cNvSpPr>
              <p:nvPr/>
            </p:nvSpPr>
            <p:spPr bwMode="auto">
              <a:xfrm>
                <a:off x="1631" y="2073"/>
                <a:ext cx="619" cy="132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0149" name="Group 69"/>
            <p:cNvGrpSpPr>
              <a:grpSpLocks/>
            </p:cNvGrpSpPr>
            <p:nvPr/>
          </p:nvGrpSpPr>
          <p:grpSpPr bwMode="auto">
            <a:xfrm>
              <a:off x="2557" y="2434"/>
              <a:ext cx="527" cy="576"/>
              <a:chOff x="3262" y="2073"/>
              <a:chExt cx="460" cy="1323"/>
            </a:xfrm>
          </p:grpSpPr>
          <p:sp>
            <p:nvSpPr>
              <p:cNvPr id="430150" name="Rectangle 70"/>
              <p:cNvSpPr>
                <a:spLocks noChangeArrowheads="1"/>
              </p:cNvSpPr>
              <p:nvPr/>
            </p:nvSpPr>
            <p:spPr bwMode="auto">
              <a:xfrm>
                <a:off x="3305" y="2073"/>
                <a:ext cx="374" cy="13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750 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1000 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850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30151" name="Rectangle 71"/>
              <p:cNvSpPr>
                <a:spLocks noChangeArrowheads="1"/>
              </p:cNvSpPr>
              <p:nvPr/>
            </p:nvSpPr>
            <p:spPr bwMode="auto">
              <a:xfrm>
                <a:off x="3262" y="2073"/>
                <a:ext cx="460" cy="132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0152" name="Group 72"/>
            <p:cNvGrpSpPr>
              <a:grpSpLocks/>
            </p:cNvGrpSpPr>
            <p:nvPr/>
          </p:nvGrpSpPr>
          <p:grpSpPr bwMode="auto">
            <a:xfrm>
              <a:off x="3086" y="2434"/>
              <a:ext cx="598" cy="576"/>
              <a:chOff x="3722" y="2073"/>
              <a:chExt cx="523" cy="1323"/>
            </a:xfrm>
          </p:grpSpPr>
          <p:sp>
            <p:nvSpPr>
              <p:cNvPr id="430153" name="Rectangle 73"/>
              <p:cNvSpPr>
                <a:spLocks noChangeArrowheads="1"/>
              </p:cNvSpPr>
              <p:nvPr/>
            </p:nvSpPr>
            <p:spPr bwMode="auto">
              <a:xfrm>
                <a:off x="3765" y="2073"/>
                <a:ext cx="437" cy="13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C040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C093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C093</a:t>
                </a: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30154" name="Rectangle 74"/>
              <p:cNvSpPr>
                <a:spLocks noChangeArrowheads="1"/>
              </p:cNvSpPr>
              <p:nvPr/>
            </p:nvSpPr>
            <p:spPr bwMode="auto">
              <a:xfrm>
                <a:off x="3722" y="2073"/>
                <a:ext cx="523" cy="132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0158" name="Text Box 78"/>
            <p:cNvSpPr txBox="1">
              <a:spLocks noChangeArrowheads="1"/>
            </p:cNvSpPr>
            <p:nvPr/>
          </p:nvSpPr>
          <p:spPr bwMode="auto">
            <a:xfrm>
              <a:off x="864" y="2112"/>
              <a:ext cx="135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600" smtClean="0">
                  <a:solidFill>
                    <a:schemeClr val="tx1"/>
                  </a:solidFill>
                  <a:latin typeface="Century Gothic" pitchFamily="34" charset="0"/>
                </a:rPr>
                <a:t>HOUSE</a:t>
              </a:r>
              <a:endParaRPr lang="en-US" sz="16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sp>
        <p:nvSpPr>
          <p:cNvPr id="430159" name="Text Box 79"/>
          <p:cNvSpPr txBox="1">
            <a:spLocks noChangeArrowheads="1"/>
          </p:cNvSpPr>
          <p:nvPr/>
        </p:nvSpPr>
        <p:spPr bwMode="auto">
          <a:xfrm>
            <a:off x="901700" y="4038600"/>
            <a:ext cx="8013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chemeClr val="tx1"/>
                </a:solidFill>
                <a:latin typeface="Century Gothic" pitchFamily="34" charset="0"/>
              </a:rPr>
              <a:t>HOUSE(</a:t>
            </a:r>
            <a:r>
              <a:rPr lang="en-US" sz="1600" u="sng" smtClean="0">
                <a:solidFill>
                  <a:schemeClr val="tx1"/>
                </a:solidFill>
              </a:rPr>
              <a:t>houseNO</a:t>
            </a:r>
            <a:r>
              <a:rPr lang="en-US" sz="1600" smtClean="0">
                <a:solidFill>
                  <a:schemeClr val="tx1"/>
                </a:solidFill>
              </a:rPr>
              <a:t>, </a:t>
            </a:r>
            <a:r>
              <a:rPr lang="en-US" sz="1600" smtClean="0">
                <a:solidFill>
                  <a:schemeClr val="tx1"/>
                </a:solidFill>
                <a:latin typeface="Century Gothic" pitchFamily="34" charset="0"/>
              </a:rPr>
              <a:t>houseADD, 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</a:rPr>
              <a:t>rent</a:t>
            </a:r>
            <a:r>
              <a:rPr lang="en-US" sz="160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sz="1600" smtClean="0">
                <a:solidFill>
                  <a:schemeClr val="tx1"/>
                </a:solidFill>
                <a:latin typeface="Century Gothic" pitchFamily="34" charset="0"/>
              </a:rPr>
              <a:t>ownerNO*)</a:t>
            </a:r>
            <a:endParaRPr lang="en-US" sz="1600" dirty="0">
              <a:solidFill>
                <a:schemeClr val="tx1"/>
              </a:solidFill>
              <a:latin typeface="Century Gothic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smtClean="0">
                <a:solidFill>
                  <a:schemeClr val="tx1"/>
                </a:solidFill>
              </a:rPr>
              <a:t>OWNER(</a:t>
            </a:r>
            <a:r>
              <a:rPr lang="en-US" sz="1600" u="sng" smtClean="0">
                <a:solidFill>
                  <a:schemeClr val="tx1"/>
                </a:solidFill>
              </a:rPr>
              <a:t>ownerNO,</a:t>
            </a:r>
            <a:r>
              <a:rPr lang="en-US" sz="1600" smtClean="0">
                <a:solidFill>
                  <a:schemeClr val="tx1"/>
                </a:solidFill>
              </a:rPr>
              <a:t> oNAME)</a:t>
            </a:r>
            <a:endParaRPr lang="en-US" sz="1600" dirty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sz="1200" dirty="0">
              <a:solidFill>
                <a:schemeClr val="bg2"/>
              </a:solidFill>
              <a:latin typeface="Century Gothic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sz="1200" u="sng" dirty="0">
              <a:solidFill>
                <a:schemeClr val="bg2"/>
              </a:solidFill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2NF </a:t>
            </a:r>
            <a:r>
              <a:rPr lang="en-US" sz="2400" smtClean="0">
                <a:sym typeface="Wingdings" pitchFamily="2" charset="2"/>
              </a:rPr>
              <a:t> 3</a:t>
            </a:r>
            <a:r>
              <a:rPr lang="en-US" sz="2400" smtClean="0"/>
              <a:t>NF</a:t>
            </a:r>
            <a:endParaRPr lang="en-GB" sz="240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The decomposition of the ClientRental UNF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3NF</a:t>
            </a:r>
            <a:endParaRPr lang="en-GB" sz="240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14FD-AA6A-4E6F-856D-289050DC4A1E}" type="slidenum">
              <a:rPr lang="en-US"/>
              <a:pPr/>
              <a:t>34</a:t>
            </a:fld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4648200" y="4660900"/>
            <a:ext cx="1593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HouseOwner</a:t>
            </a:r>
          </a:p>
        </p:txBody>
      </p:sp>
      <p:sp>
        <p:nvSpPr>
          <p:cNvPr id="432134" name="Text Box 6"/>
          <p:cNvSpPr txBox="1">
            <a:spLocks noChangeArrowheads="1"/>
          </p:cNvSpPr>
          <p:nvPr/>
        </p:nvSpPr>
        <p:spPr bwMode="auto">
          <a:xfrm>
            <a:off x="838200" y="6108700"/>
            <a:ext cx="819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Client</a:t>
            </a:r>
          </a:p>
        </p:txBody>
      </p:sp>
      <p:sp>
        <p:nvSpPr>
          <p:cNvPr id="432135" name="Text Box 7"/>
          <p:cNvSpPr txBox="1">
            <a:spLocks noChangeArrowheads="1"/>
          </p:cNvSpPr>
          <p:nvPr/>
        </p:nvSpPr>
        <p:spPr bwMode="auto">
          <a:xfrm>
            <a:off x="2362200" y="6108700"/>
            <a:ext cx="882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Rental</a:t>
            </a:r>
          </a:p>
        </p:txBody>
      </p:sp>
      <p:sp>
        <p:nvSpPr>
          <p:cNvPr id="432137" name="Text Box 9"/>
          <p:cNvSpPr txBox="1">
            <a:spLocks noChangeArrowheads="1"/>
          </p:cNvSpPr>
          <p:nvPr/>
        </p:nvSpPr>
        <p:spPr bwMode="auto">
          <a:xfrm>
            <a:off x="6019800" y="6110288"/>
            <a:ext cx="895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Owner</a:t>
            </a:r>
          </a:p>
        </p:txBody>
      </p:sp>
      <p:sp>
        <p:nvSpPr>
          <p:cNvPr id="432138" name="Text Box 10"/>
          <p:cNvSpPr txBox="1">
            <a:spLocks noChangeArrowheads="1"/>
          </p:cNvSpPr>
          <p:nvPr/>
        </p:nvSpPr>
        <p:spPr bwMode="auto">
          <a:xfrm>
            <a:off x="3886200" y="6108700"/>
            <a:ext cx="1758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HouseForRent</a:t>
            </a:r>
          </a:p>
        </p:txBody>
      </p:sp>
      <p:sp>
        <p:nvSpPr>
          <p:cNvPr id="432139" name="Text Box 11"/>
          <p:cNvSpPr txBox="1">
            <a:spLocks noChangeArrowheads="1"/>
          </p:cNvSpPr>
          <p:nvPr/>
        </p:nvSpPr>
        <p:spPr bwMode="auto">
          <a:xfrm>
            <a:off x="7620000" y="3060700"/>
            <a:ext cx="615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1NF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648200" y="4648200"/>
            <a:ext cx="1593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HouseOwner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620000" y="3048000"/>
            <a:ext cx="615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1NF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28600" y="5029200"/>
            <a:ext cx="86868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Third Normal Form (3NF)</a:t>
            </a:r>
          </a:p>
          <a:p>
            <a:pPr marL="177800"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	(</a:t>
            </a:r>
            <a:r>
              <a:rPr lang="en-US" sz="16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clientNO</a:t>
            </a:r>
            <a:r>
              <a:rPr lang="en-US" sz="1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cNAME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77800"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RENTAL(</a:t>
            </a:r>
            <a:r>
              <a:rPr lang="en-US" sz="16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rentSTART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rentFINISH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77800"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	(</a:t>
            </a:r>
            <a:r>
              <a:rPr lang="en-US" sz="16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houseAdd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rent,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ownerNO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*)</a:t>
            </a:r>
          </a:p>
          <a:p>
            <a:pPr marL="177800"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OWNER(</a:t>
            </a:r>
            <a:r>
              <a:rPr lang="en-US" sz="16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ownerNO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oNAME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b="0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8600" y="3708400"/>
            <a:ext cx="868680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1440" indent="-342900" algn="l">
              <a:spcBef>
                <a:spcPts val="0"/>
              </a:spcBef>
            </a:pPr>
            <a:r>
              <a:rPr lang="en-US" sz="1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Second Normal Form (</a:t>
            </a:r>
            <a:r>
              <a:rPr lang="en-GB" sz="1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2NF)</a:t>
            </a:r>
          </a:p>
          <a:p>
            <a:pPr marL="177800" algn="l">
              <a:spcBef>
                <a:spcPct val="0"/>
              </a:spcBef>
              <a:buClrTx/>
              <a:buSzTx/>
            </a:pP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	(</a:t>
            </a:r>
            <a:r>
              <a:rPr lang="en-US" sz="16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cNAME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77800" algn="l">
              <a:spcBef>
                <a:spcPct val="0"/>
              </a:spcBef>
              <a:buClrTx/>
              <a:buSzTx/>
            </a:pP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RENTAL(</a:t>
            </a:r>
            <a:r>
              <a:rPr lang="en-US" sz="1600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rentSTART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rentFINISH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77800" algn="l">
              <a:spcBef>
                <a:spcPct val="0"/>
              </a:spcBef>
              <a:buClrTx/>
              <a:buSzTx/>
            </a:pP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HOUSE(</a:t>
            </a:r>
            <a:r>
              <a:rPr lang="en-US" sz="1600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houseAdd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rent,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ownerNO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oNAME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28600" y="2641600"/>
            <a:ext cx="86868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-342900" algn="l">
              <a:spcBef>
                <a:spcPts val="0"/>
              </a:spcBef>
            </a:pPr>
            <a:r>
              <a:rPr lang="en-US" sz="160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First Normal Form (1NF)</a:t>
            </a:r>
          </a:p>
          <a:p>
            <a:pPr algn="l">
              <a:spcBef>
                <a:spcPct val="0"/>
              </a:spcBef>
              <a:buClrTx/>
              <a:buSzTx/>
            </a:pP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CLIENTRENTAL (</a:t>
            </a:r>
            <a:r>
              <a:rPr lang="en-US" sz="1600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clientNO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houseNO</a:t>
            </a:r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cNAME, houseAdd, rentSTART, rentFINISH, rent, ownerNO, oNAME)</a:t>
            </a:r>
            <a:endParaRPr lang="en-US" sz="1600" b="0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868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-342900" algn="l">
              <a:spcBef>
                <a:spcPts val="0"/>
              </a:spcBef>
            </a:pPr>
            <a:r>
              <a:rPr lang="en-US" sz="1600" dirty="0" err="1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Unnormalized</a:t>
            </a:r>
            <a:r>
              <a:rPr lang="en-US" sz="1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Form (UNF)</a:t>
            </a:r>
          </a:p>
          <a:p>
            <a:pPr algn="l">
              <a:spcBef>
                <a:spcPct val="0"/>
              </a:spcBef>
              <a:buClrTx/>
              <a:buSzTx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CLIENTRENTAL (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cNAME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houseAdd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rentSTART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rentFINISH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rent,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ownerNO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oNAME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b="0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B14FD-AA6A-4E6F-856D-289050DC4A1E}" type="slidenum">
              <a:rPr lang="en-US"/>
              <a:pPr/>
              <a:t>35</a:t>
            </a:fld>
            <a:endParaRPr lang="en-US"/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4648200" y="4660900"/>
            <a:ext cx="1593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HouseOwner</a:t>
            </a:r>
          </a:p>
        </p:txBody>
      </p:sp>
      <p:sp>
        <p:nvSpPr>
          <p:cNvPr id="432134" name="Text Box 6"/>
          <p:cNvSpPr txBox="1">
            <a:spLocks noChangeArrowheads="1"/>
          </p:cNvSpPr>
          <p:nvPr/>
        </p:nvSpPr>
        <p:spPr bwMode="auto">
          <a:xfrm>
            <a:off x="838200" y="6108700"/>
            <a:ext cx="819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Client</a:t>
            </a:r>
          </a:p>
        </p:txBody>
      </p:sp>
      <p:sp>
        <p:nvSpPr>
          <p:cNvPr id="432135" name="Text Box 7"/>
          <p:cNvSpPr txBox="1">
            <a:spLocks noChangeArrowheads="1"/>
          </p:cNvSpPr>
          <p:nvPr/>
        </p:nvSpPr>
        <p:spPr bwMode="auto">
          <a:xfrm>
            <a:off x="2362200" y="6108700"/>
            <a:ext cx="882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Rental</a:t>
            </a:r>
          </a:p>
        </p:txBody>
      </p:sp>
      <p:sp>
        <p:nvSpPr>
          <p:cNvPr id="432137" name="Text Box 9"/>
          <p:cNvSpPr txBox="1">
            <a:spLocks noChangeArrowheads="1"/>
          </p:cNvSpPr>
          <p:nvPr/>
        </p:nvSpPr>
        <p:spPr bwMode="auto">
          <a:xfrm>
            <a:off x="6019800" y="6110288"/>
            <a:ext cx="895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Owner</a:t>
            </a:r>
          </a:p>
        </p:txBody>
      </p:sp>
      <p:sp>
        <p:nvSpPr>
          <p:cNvPr id="432138" name="Text Box 10"/>
          <p:cNvSpPr txBox="1">
            <a:spLocks noChangeArrowheads="1"/>
          </p:cNvSpPr>
          <p:nvPr/>
        </p:nvSpPr>
        <p:spPr bwMode="auto">
          <a:xfrm>
            <a:off x="3886200" y="6108700"/>
            <a:ext cx="1758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HouseForRent</a:t>
            </a:r>
          </a:p>
        </p:txBody>
      </p:sp>
      <p:sp>
        <p:nvSpPr>
          <p:cNvPr id="432139" name="Text Box 11"/>
          <p:cNvSpPr txBox="1">
            <a:spLocks noChangeArrowheads="1"/>
          </p:cNvSpPr>
          <p:nvPr/>
        </p:nvSpPr>
        <p:spPr bwMode="auto">
          <a:xfrm>
            <a:off x="7620000" y="3060700"/>
            <a:ext cx="615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1NF</a:t>
            </a:r>
          </a:p>
        </p:txBody>
      </p:sp>
      <p:sp>
        <p:nvSpPr>
          <p:cNvPr id="432140" name="Text Box 12"/>
          <p:cNvSpPr txBox="1">
            <a:spLocks noChangeArrowheads="1"/>
          </p:cNvSpPr>
          <p:nvPr/>
        </p:nvSpPr>
        <p:spPr bwMode="auto">
          <a:xfrm>
            <a:off x="7620000" y="4660900"/>
            <a:ext cx="615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>
                <a:solidFill>
                  <a:srgbClr val="0066FF"/>
                </a:solidFill>
              </a:rPr>
              <a:t>2NF</a:t>
            </a:r>
          </a:p>
        </p:txBody>
      </p:sp>
      <p:sp>
        <p:nvSpPr>
          <p:cNvPr id="432141" name="Text Box 13"/>
          <p:cNvSpPr txBox="1">
            <a:spLocks noChangeArrowheads="1"/>
          </p:cNvSpPr>
          <p:nvPr/>
        </p:nvSpPr>
        <p:spPr bwMode="auto">
          <a:xfrm>
            <a:off x="7620000" y="6032500"/>
            <a:ext cx="615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>
                <a:solidFill>
                  <a:srgbClr val="0066FF"/>
                </a:solidFill>
              </a:rPr>
              <a:t>3NF</a:t>
            </a:r>
          </a:p>
        </p:txBody>
      </p:sp>
      <p:sp>
        <p:nvSpPr>
          <p:cNvPr id="432142" name="Line 14"/>
          <p:cNvSpPr>
            <a:spLocks noChangeShapeType="1"/>
          </p:cNvSpPr>
          <p:nvPr/>
        </p:nvSpPr>
        <p:spPr bwMode="auto">
          <a:xfrm>
            <a:off x="2971800" y="3365500"/>
            <a:ext cx="0" cy="281940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43" name="Line 15"/>
          <p:cNvSpPr>
            <a:spLocks noChangeShapeType="1"/>
          </p:cNvSpPr>
          <p:nvPr/>
        </p:nvSpPr>
        <p:spPr bwMode="auto">
          <a:xfrm>
            <a:off x="5334000" y="3898900"/>
            <a:ext cx="0" cy="838200"/>
          </a:xfrm>
          <a:prstGeom prst="line">
            <a:avLst/>
          </a:prstGeom>
          <a:noFill/>
          <a:ln w="57150">
            <a:solidFill>
              <a:srgbClr val="33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44" name="Line 16"/>
          <p:cNvSpPr>
            <a:spLocks noChangeShapeType="1"/>
          </p:cNvSpPr>
          <p:nvPr/>
        </p:nvSpPr>
        <p:spPr bwMode="auto">
          <a:xfrm flipH="1">
            <a:off x="1295400" y="3898900"/>
            <a:ext cx="4038600" cy="0"/>
          </a:xfrm>
          <a:prstGeom prst="line">
            <a:avLst/>
          </a:prstGeom>
          <a:noFill/>
          <a:ln w="5715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45" name="Line 17"/>
          <p:cNvSpPr>
            <a:spLocks noChangeShapeType="1"/>
          </p:cNvSpPr>
          <p:nvPr/>
        </p:nvSpPr>
        <p:spPr bwMode="auto">
          <a:xfrm>
            <a:off x="1295400" y="3898900"/>
            <a:ext cx="0" cy="2286000"/>
          </a:xfrm>
          <a:prstGeom prst="line">
            <a:avLst/>
          </a:prstGeom>
          <a:noFill/>
          <a:ln w="57150">
            <a:solidFill>
              <a:srgbClr val="33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46" name="Line 18"/>
          <p:cNvSpPr>
            <a:spLocks noChangeShapeType="1"/>
          </p:cNvSpPr>
          <p:nvPr/>
        </p:nvSpPr>
        <p:spPr bwMode="auto">
          <a:xfrm>
            <a:off x="4724400" y="5422900"/>
            <a:ext cx="0" cy="762000"/>
          </a:xfrm>
          <a:prstGeom prst="line">
            <a:avLst/>
          </a:prstGeom>
          <a:noFill/>
          <a:ln w="57150">
            <a:solidFill>
              <a:srgbClr val="33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47" name="Line 19"/>
          <p:cNvSpPr>
            <a:spLocks noChangeShapeType="1"/>
          </p:cNvSpPr>
          <p:nvPr/>
        </p:nvSpPr>
        <p:spPr bwMode="auto">
          <a:xfrm>
            <a:off x="6477000" y="5422900"/>
            <a:ext cx="0" cy="762000"/>
          </a:xfrm>
          <a:prstGeom prst="line">
            <a:avLst/>
          </a:prstGeom>
          <a:noFill/>
          <a:ln w="57150">
            <a:solidFill>
              <a:srgbClr val="33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48" name="Line 20"/>
          <p:cNvSpPr>
            <a:spLocks noChangeShapeType="1"/>
          </p:cNvSpPr>
          <p:nvPr/>
        </p:nvSpPr>
        <p:spPr bwMode="auto">
          <a:xfrm>
            <a:off x="4724400" y="5448300"/>
            <a:ext cx="1752600" cy="0"/>
          </a:xfrm>
          <a:prstGeom prst="line">
            <a:avLst/>
          </a:prstGeom>
          <a:noFill/>
          <a:ln w="5715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49" name="Line 21"/>
          <p:cNvSpPr>
            <a:spLocks noChangeShapeType="1"/>
          </p:cNvSpPr>
          <p:nvPr/>
        </p:nvSpPr>
        <p:spPr bwMode="auto">
          <a:xfrm>
            <a:off x="5334000" y="5041900"/>
            <a:ext cx="0" cy="381000"/>
          </a:xfrm>
          <a:prstGeom prst="line">
            <a:avLst/>
          </a:prstGeom>
          <a:noFill/>
          <a:ln w="57150">
            <a:solidFill>
              <a:srgbClr val="33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2150" name="Text Box 22"/>
          <p:cNvSpPr txBox="1">
            <a:spLocks noChangeArrowheads="1"/>
          </p:cNvSpPr>
          <p:nvPr/>
        </p:nvSpPr>
        <p:spPr bwMode="auto">
          <a:xfrm>
            <a:off x="0" y="20690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dirty="0">
                <a:solidFill>
                  <a:srgbClr val="CC0099"/>
                </a:solidFill>
                <a:latin typeface="Century Gothic" pitchFamily="34" charset="0"/>
              </a:rPr>
              <a:t>Figure </a:t>
            </a:r>
            <a:r>
              <a:rPr lang="en-US" dirty="0" smtClean="0">
                <a:solidFill>
                  <a:srgbClr val="CC0099"/>
                </a:solidFill>
                <a:latin typeface="Century Gothic" pitchFamily="34" charset="0"/>
              </a:rPr>
              <a:t>8 </a:t>
            </a:r>
            <a:r>
              <a:rPr lang="en-US" dirty="0">
                <a:solidFill>
                  <a:srgbClr val="CC0099"/>
                </a:solidFill>
                <a:latin typeface="Century Gothic" pitchFamily="34" charset="0"/>
              </a:rPr>
              <a:t>: The decomposition of the </a:t>
            </a:r>
            <a:r>
              <a:rPr lang="en-US" dirty="0" err="1">
                <a:solidFill>
                  <a:srgbClr val="CC0099"/>
                </a:solidFill>
                <a:latin typeface="Century Gothic" pitchFamily="34" charset="0"/>
              </a:rPr>
              <a:t>ClientRental</a:t>
            </a:r>
            <a:r>
              <a:rPr lang="en-US" dirty="0">
                <a:solidFill>
                  <a:srgbClr val="CC0099"/>
                </a:solidFill>
                <a:latin typeface="Century Gothic" pitchFamily="34" charset="0"/>
              </a:rPr>
              <a:t> 1NF relation into 3NF relations.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648200" y="4648200"/>
            <a:ext cx="1593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HouseOwner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886200" y="6096000"/>
            <a:ext cx="1758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HouseForRent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620000" y="3048000"/>
            <a:ext cx="615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chemeClr val="bg2"/>
                </a:solidFill>
              </a:rPr>
              <a:t>1NF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834843" y="6096000"/>
            <a:ext cx="82586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mtClean="0">
                <a:solidFill>
                  <a:srgbClr val="333399"/>
                </a:solidFill>
              </a:rPr>
              <a:t>Client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251675" y="6096000"/>
            <a:ext cx="11037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mtClean="0">
                <a:solidFill>
                  <a:srgbClr val="333399"/>
                </a:solidFill>
              </a:rPr>
              <a:t>RENTAL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932713" y="6097588"/>
            <a:ext cx="10695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mtClean="0">
                <a:solidFill>
                  <a:srgbClr val="333399"/>
                </a:solidFill>
              </a:rPr>
              <a:t>OWNER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999997" y="2959100"/>
            <a:ext cx="19372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mtClean="0">
                <a:solidFill>
                  <a:srgbClr val="333399"/>
                </a:solidFill>
              </a:rPr>
              <a:t>CLIENTRENTAL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499996" y="4635500"/>
            <a:ext cx="18902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mtClean="0">
                <a:solidFill>
                  <a:srgbClr val="333399"/>
                </a:solidFill>
              </a:rPr>
              <a:t>HOUSEOWNER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4262974" y="6083300"/>
            <a:ext cx="10054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smtClean="0">
                <a:solidFill>
                  <a:srgbClr val="333399"/>
                </a:solidFill>
              </a:rPr>
              <a:t>HOUSE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7620000" y="3035300"/>
            <a:ext cx="615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dirty="0">
                <a:solidFill>
                  <a:srgbClr val="0066FF"/>
                </a:solidFill>
              </a:rPr>
              <a:t>1NF</a:t>
            </a:r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The decomposition of the ClientRental 1NF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3NF</a:t>
            </a:r>
            <a:endParaRPr lang="en-GB" sz="240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109" name="Group 5"/>
          <p:cNvGrpSpPr>
            <a:grpSpLocks/>
          </p:cNvGrpSpPr>
          <p:nvPr/>
        </p:nvGrpSpPr>
        <p:grpSpPr bwMode="auto">
          <a:xfrm>
            <a:off x="5562600" y="4060825"/>
            <a:ext cx="3048000" cy="1101725"/>
            <a:chOff x="3523" y="2235"/>
            <a:chExt cx="1565" cy="694"/>
          </a:xfrm>
        </p:grpSpPr>
        <p:grpSp>
          <p:nvGrpSpPr>
            <p:cNvPr id="431110" name="Group 6"/>
            <p:cNvGrpSpPr>
              <a:grpSpLocks/>
            </p:cNvGrpSpPr>
            <p:nvPr/>
          </p:nvGrpSpPr>
          <p:grpSpPr bwMode="auto">
            <a:xfrm>
              <a:off x="3600" y="2400"/>
              <a:ext cx="1488" cy="529"/>
              <a:chOff x="3648" y="2111"/>
              <a:chExt cx="1488" cy="529"/>
            </a:xfrm>
          </p:grpSpPr>
          <p:grpSp>
            <p:nvGrpSpPr>
              <p:cNvPr id="431111" name="Group 7"/>
              <p:cNvGrpSpPr>
                <a:grpSpLocks/>
              </p:cNvGrpSpPr>
              <p:nvPr/>
            </p:nvGrpSpPr>
            <p:grpSpPr bwMode="auto">
              <a:xfrm>
                <a:off x="3648" y="2112"/>
                <a:ext cx="528" cy="144"/>
                <a:chOff x="672" y="912"/>
                <a:chExt cx="528" cy="403"/>
              </a:xfrm>
            </p:grpSpPr>
            <p:sp>
              <p:nvSpPr>
                <p:cNvPr id="431112" name="Rectangle 8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ownerNO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31113" name="Rectangle 9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1114" name="Group 10"/>
              <p:cNvGrpSpPr>
                <a:grpSpLocks/>
              </p:cNvGrpSpPr>
              <p:nvPr/>
            </p:nvGrpSpPr>
            <p:grpSpPr bwMode="auto">
              <a:xfrm>
                <a:off x="4176" y="2111"/>
                <a:ext cx="960" cy="145"/>
                <a:chOff x="672" y="912"/>
                <a:chExt cx="528" cy="403"/>
              </a:xfrm>
            </p:grpSpPr>
            <p:sp>
              <p:nvSpPr>
                <p:cNvPr id="431115" name="Rectangle 11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oNAME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31116" name="Rectangle 12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1117" name="Group 13"/>
              <p:cNvGrpSpPr>
                <a:grpSpLocks/>
              </p:cNvGrpSpPr>
              <p:nvPr/>
            </p:nvGrpSpPr>
            <p:grpSpPr bwMode="auto">
              <a:xfrm>
                <a:off x="3648" y="2256"/>
                <a:ext cx="528" cy="384"/>
                <a:chOff x="2250" y="2073"/>
                <a:chExt cx="489" cy="1323"/>
              </a:xfrm>
            </p:grpSpPr>
            <p:sp>
              <p:nvSpPr>
                <p:cNvPr id="431118" name="Rectangle 14"/>
                <p:cNvSpPr>
                  <a:spLocks noChangeArrowheads="1"/>
                </p:cNvSpPr>
                <p:nvPr/>
              </p:nvSpPr>
              <p:spPr bwMode="auto">
                <a:xfrm>
                  <a:off x="2293" y="2073"/>
                  <a:ext cx="403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C040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C093</a:t>
                  </a:r>
                </a:p>
              </p:txBody>
            </p:sp>
            <p:sp>
              <p:nvSpPr>
                <p:cNvPr id="431119" name="Rectangle 15"/>
                <p:cNvSpPr>
                  <a:spLocks noChangeArrowheads="1"/>
                </p:cNvSpPr>
                <p:nvPr/>
              </p:nvSpPr>
              <p:spPr bwMode="auto">
                <a:xfrm>
                  <a:off x="2250" y="2073"/>
                  <a:ext cx="489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1120" name="Group 16"/>
              <p:cNvGrpSpPr>
                <a:grpSpLocks/>
              </p:cNvGrpSpPr>
              <p:nvPr/>
            </p:nvGrpSpPr>
            <p:grpSpPr bwMode="auto">
              <a:xfrm>
                <a:off x="4176" y="2256"/>
                <a:ext cx="960" cy="384"/>
                <a:chOff x="2250" y="2073"/>
                <a:chExt cx="489" cy="1323"/>
              </a:xfrm>
            </p:grpSpPr>
            <p:sp>
              <p:nvSpPr>
                <p:cNvPr id="431121" name="Rectangle 17"/>
                <p:cNvSpPr>
                  <a:spLocks noChangeArrowheads="1"/>
                </p:cNvSpPr>
                <p:nvPr/>
              </p:nvSpPr>
              <p:spPr bwMode="auto">
                <a:xfrm>
                  <a:off x="2293" y="2073"/>
                  <a:ext cx="403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Dolah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Abdullah</a:t>
                  </a:r>
                </a:p>
              </p:txBody>
            </p:sp>
            <p:sp>
              <p:nvSpPr>
                <p:cNvPr id="431122" name="Rectangle 18"/>
                <p:cNvSpPr>
                  <a:spLocks noChangeArrowheads="1"/>
                </p:cNvSpPr>
                <p:nvPr/>
              </p:nvSpPr>
              <p:spPr bwMode="auto">
                <a:xfrm>
                  <a:off x="2250" y="2073"/>
                  <a:ext cx="489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31123" name="Text Box 19"/>
            <p:cNvSpPr txBox="1">
              <a:spLocks noChangeArrowheads="1"/>
            </p:cNvSpPr>
            <p:nvPr/>
          </p:nvSpPr>
          <p:spPr bwMode="auto">
            <a:xfrm>
              <a:off x="3523" y="2235"/>
              <a:ext cx="13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smtClean="0">
                  <a:solidFill>
                    <a:schemeClr val="tx1"/>
                  </a:solidFill>
                  <a:latin typeface="Century Gothic" pitchFamily="34" charset="0"/>
                </a:rPr>
                <a:t>OWNER</a:t>
              </a:r>
              <a:endParaRPr lang="en-US" sz="140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31124" name="Group 20"/>
          <p:cNvGrpSpPr>
            <a:grpSpLocks/>
          </p:cNvGrpSpPr>
          <p:nvPr/>
        </p:nvGrpSpPr>
        <p:grpSpPr bwMode="auto">
          <a:xfrm>
            <a:off x="838200" y="3756025"/>
            <a:ext cx="4500563" cy="1425575"/>
            <a:chOff x="864" y="2112"/>
            <a:chExt cx="2835" cy="898"/>
          </a:xfrm>
        </p:grpSpPr>
        <p:grpSp>
          <p:nvGrpSpPr>
            <p:cNvPr id="431125" name="Group 21"/>
            <p:cNvGrpSpPr>
              <a:grpSpLocks/>
            </p:cNvGrpSpPr>
            <p:nvPr/>
          </p:nvGrpSpPr>
          <p:grpSpPr bwMode="auto">
            <a:xfrm>
              <a:off x="927" y="2290"/>
              <a:ext cx="528" cy="144"/>
              <a:chOff x="672" y="912"/>
              <a:chExt cx="528" cy="403"/>
            </a:xfrm>
          </p:grpSpPr>
          <p:sp>
            <p:nvSpPr>
              <p:cNvPr id="431126" name="Rectangle 22"/>
              <p:cNvSpPr>
                <a:spLocks noChangeArrowheads="1"/>
              </p:cNvSpPr>
              <p:nvPr/>
            </p:nvSpPr>
            <p:spPr bwMode="auto">
              <a:xfrm>
                <a:off x="672" y="912"/>
                <a:ext cx="528" cy="40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smtClean="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houseNO</a:t>
                </a:r>
                <a:endParaRPr lang="en-GB" sz="110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31127" name="Rectangle 23"/>
              <p:cNvSpPr>
                <a:spLocks noChangeArrowheads="1"/>
              </p:cNvSpPr>
              <p:nvPr/>
            </p:nvSpPr>
            <p:spPr bwMode="auto">
              <a:xfrm>
                <a:off x="672" y="912"/>
                <a:ext cx="528" cy="40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1128" name="Group 24"/>
            <p:cNvGrpSpPr>
              <a:grpSpLocks/>
            </p:cNvGrpSpPr>
            <p:nvPr/>
          </p:nvGrpSpPr>
          <p:grpSpPr bwMode="auto">
            <a:xfrm>
              <a:off x="1455" y="2290"/>
              <a:ext cx="1104" cy="144"/>
              <a:chOff x="1631" y="0"/>
              <a:chExt cx="619" cy="1095"/>
            </a:xfrm>
          </p:grpSpPr>
          <p:sp>
            <p:nvSpPr>
              <p:cNvPr id="431129" name="Rectangle 25"/>
              <p:cNvSpPr>
                <a:spLocks noChangeArrowheads="1"/>
              </p:cNvSpPr>
              <p:nvPr/>
            </p:nvSpPr>
            <p:spPr bwMode="auto">
              <a:xfrm>
                <a:off x="1674" y="0"/>
                <a:ext cx="533" cy="109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smtClean="0">
                    <a:solidFill>
                      <a:schemeClr val="tx1"/>
                    </a:solidFill>
                    <a:latin typeface="Century Gothic" pitchFamily="34" charset="0"/>
                  </a:rPr>
                  <a:t>houseADD</a:t>
                </a: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31130" name="Rectangle 26"/>
              <p:cNvSpPr>
                <a:spLocks noChangeArrowheads="1"/>
              </p:cNvSpPr>
              <p:nvPr/>
            </p:nvSpPr>
            <p:spPr bwMode="auto">
              <a:xfrm>
                <a:off x="1631" y="0"/>
                <a:ext cx="619" cy="1095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1131" name="Group 27"/>
            <p:cNvGrpSpPr>
              <a:grpSpLocks/>
            </p:cNvGrpSpPr>
            <p:nvPr/>
          </p:nvGrpSpPr>
          <p:grpSpPr bwMode="auto">
            <a:xfrm>
              <a:off x="2560" y="2290"/>
              <a:ext cx="527" cy="144"/>
              <a:chOff x="3262" y="0"/>
              <a:chExt cx="460" cy="1095"/>
            </a:xfrm>
          </p:grpSpPr>
          <p:sp>
            <p:nvSpPr>
              <p:cNvPr id="431132" name="Rectangle 28"/>
              <p:cNvSpPr>
                <a:spLocks noChangeArrowheads="1"/>
              </p:cNvSpPr>
              <p:nvPr/>
            </p:nvSpPr>
            <p:spPr bwMode="auto">
              <a:xfrm>
                <a:off x="3305" y="0"/>
                <a:ext cx="374" cy="109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rent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31133" name="Rectangle 29"/>
              <p:cNvSpPr>
                <a:spLocks noChangeArrowheads="1"/>
              </p:cNvSpPr>
              <p:nvPr/>
            </p:nvSpPr>
            <p:spPr bwMode="auto">
              <a:xfrm>
                <a:off x="3262" y="0"/>
                <a:ext cx="460" cy="1095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1134" name="Group 30"/>
            <p:cNvGrpSpPr>
              <a:grpSpLocks/>
            </p:cNvGrpSpPr>
            <p:nvPr/>
          </p:nvGrpSpPr>
          <p:grpSpPr bwMode="auto">
            <a:xfrm>
              <a:off x="3088" y="2290"/>
              <a:ext cx="611" cy="144"/>
              <a:chOff x="3722" y="0"/>
              <a:chExt cx="534" cy="1095"/>
            </a:xfrm>
          </p:grpSpPr>
          <p:sp>
            <p:nvSpPr>
              <p:cNvPr id="431135" name="Rectangle 31"/>
              <p:cNvSpPr>
                <a:spLocks noChangeArrowheads="1"/>
              </p:cNvSpPr>
              <p:nvPr/>
            </p:nvSpPr>
            <p:spPr bwMode="auto">
              <a:xfrm>
                <a:off x="3765" y="0"/>
                <a:ext cx="491" cy="109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 smtClean="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ownerNO</a:t>
                </a:r>
                <a:endParaRPr lang="en-GB" sz="110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31136" name="Rectangle 32"/>
              <p:cNvSpPr>
                <a:spLocks noChangeArrowheads="1"/>
              </p:cNvSpPr>
              <p:nvPr/>
            </p:nvSpPr>
            <p:spPr bwMode="auto">
              <a:xfrm>
                <a:off x="3722" y="0"/>
                <a:ext cx="523" cy="1095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1137" name="Group 33"/>
            <p:cNvGrpSpPr>
              <a:grpSpLocks/>
            </p:cNvGrpSpPr>
            <p:nvPr/>
          </p:nvGrpSpPr>
          <p:grpSpPr bwMode="auto">
            <a:xfrm>
              <a:off x="927" y="2434"/>
              <a:ext cx="607" cy="576"/>
              <a:chOff x="1296" y="2064"/>
              <a:chExt cx="607" cy="1008"/>
            </a:xfrm>
          </p:grpSpPr>
          <p:sp>
            <p:nvSpPr>
              <p:cNvPr id="431138" name="Rectangle 34"/>
              <p:cNvSpPr>
                <a:spLocks noChangeArrowheads="1"/>
              </p:cNvSpPr>
              <p:nvPr/>
            </p:nvSpPr>
            <p:spPr bwMode="auto">
              <a:xfrm>
                <a:off x="1296" y="2064"/>
                <a:ext cx="607" cy="100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PG04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PG 36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PG 16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31139" name="Rectangle 35"/>
              <p:cNvSpPr>
                <a:spLocks noChangeArrowheads="1"/>
              </p:cNvSpPr>
              <p:nvPr/>
            </p:nvSpPr>
            <p:spPr bwMode="auto">
              <a:xfrm>
                <a:off x="1296" y="2064"/>
                <a:ext cx="528" cy="1008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1140" name="Group 36"/>
            <p:cNvGrpSpPr>
              <a:grpSpLocks/>
            </p:cNvGrpSpPr>
            <p:nvPr/>
          </p:nvGrpSpPr>
          <p:grpSpPr bwMode="auto">
            <a:xfrm>
              <a:off x="1455" y="2434"/>
              <a:ext cx="1104" cy="576"/>
              <a:chOff x="1631" y="2073"/>
              <a:chExt cx="619" cy="1323"/>
            </a:xfrm>
          </p:grpSpPr>
          <p:sp>
            <p:nvSpPr>
              <p:cNvPr id="431141" name="Rectangle 37"/>
              <p:cNvSpPr>
                <a:spLocks noChangeArrowheads="1"/>
              </p:cNvSpPr>
              <p:nvPr/>
            </p:nvSpPr>
            <p:spPr bwMode="auto">
              <a:xfrm>
                <a:off x="1674" y="2073"/>
                <a:ext cx="533" cy="13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Skudai, Johor.</a:t>
                </a:r>
              </a:p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</a:rPr>
                  <a:t>Kuantan, Pahang.</a:t>
                </a:r>
              </a:p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  <a:p>
                <a:pPr algn="l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</a:rPr>
                  <a:t>Ampang, Selangor.</a:t>
                </a:r>
              </a:p>
            </p:txBody>
          </p:sp>
          <p:sp>
            <p:nvSpPr>
              <p:cNvPr id="431142" name="Rectangle 38"/>
              <p:cNvSpPr>
                <a:spLocks noChangeArrowheads="1"/>
              </p:cNvSpPr>
              <p:nvPr/>
            </p:nvSpPr>
            <p:spPr bwMode="auto">
              <a:xfrm>
                <a:off x="1631" y="2073"/>
                <a:ext cx="619" cy="132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1143" name="Group 39"/>
            <p:cNvGrpSpPr>
              <a:grpSpLocks/>
            </p:cNvGrpSpPr>
            <p:nvPr/>
          </p:nvGrpSpPr>
          <p:grpSpPr bwMode="auto">
            <a:xfrm>
              <a:off x="2557" y="2434"/>
              <a:ext cx="527" cy="576"/>
              <a:chOff x="3262" y="2073"/>
              <a:chExt cx="460" cy="1323"/>
            </a:xfrm>
          </p:grpSpPr>
          <p:sp>
            <p:nvSpPr>
              <p:cNvPr id="431144" name="Rectangle 40"/>
              <p:cNvSpPr>
                <a:spLocks noChangeArrowheads="1"/>
              </p:cNvSpPr>
              <p:nvPr/>
            </p:nvSpPr>
            <p:spPr bwMode="auto">
              <a:xfrm>
                <a:off x="3305" y="2073"/>
                <a:ext cx="374" cy="13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750 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1000 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850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31145" name="Rectangle 41"/>
              <p:cNvSpPr>
                <a:spLocks noChangeArrowheads="1"/>
              </p:cNvSpPr>
              <p:nvPr/>
            </p:nvSpPr>
            <p:spPr bwMode="auto">
              <a:xfrm>
                <a:off x="3262" y="2073"/>
                <a:ext cx="460" cy="132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1146" name="Group 42"/>
            <p:cNvGrpSpPr>
              <a:grpSpLocks/>
            </p:cNvGrpSpPr>
            <p:nvPr/>
          </p:nvGrpSpPr>
          <p:grpSpPr bwMode="auto">
            <a:xfrm>
              <a:off x="3086" y="2434"/>
              <a:ext cx="598" cy="576"/>
              <a:chOff x="3722" y="2073"/>
              <a:chExt cx="523" cy="1323"/>
            </a:xfrm>
          </p:grpSpPr>
          <p:sp>
            <p:nvSpPr>
              <p:cNvPr id="431147" name="Rectangle 43"/>
              <p:cNvSpPr>
                <a:spLocks noChangeArrowheads="1"/>
              </p:cNvSpPr>
              <p:nvPr/>
            </p:nvSpPr>
            <p:spPr bwMode="auto">
              <a:xfrm>
                <a:off x="3765" y="2073"/>
                <a:ext cx="437" cy="132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C040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C093 </a:t>
                </a: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sz="110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  <a:p>
                <a:pPr algn="just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rPr>
                  <a:t>C093</a:t>
                </a:r>
                <a:endParaRPr lang="en-GB" sz="1100">
                  <a:solidFill>
                    <a:schemeClr val="tx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31148" name="Rectangle 44"/>
              <p:cNvSpPr>
                <a:spLocks noChangeArrowheads="1"/>
              </p:cNvSpPr>
              <p:nvPr/>
            </p:nvSpPr>
            <p:spPr bwMode="auto">
              <a:xfrm>
                <a:off x="3722" y="2073"/>
                <a:ext cx="523" cy="1323"/>
              </a:xfrm>
              <a:prstGeom prst="rect">
                <a:avLst/>
              </a:prstGeom>
              <a:noFill/>
              <a:ln w="28575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1149" name="Text Box 45"/>
            <p:cNvSpPr txBox="1">
              <a:spLocks noChangeArrowheads="1"/>
            </p:cNvSpPr>
            <p:nvPr/>
          </p:nvSpPr>
          <p:spPr bwMode="auto">
            <a:xfrm>
              <a:off x="864" y="2112"/>
              <a:ext cx="13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smtClean="0">
                  <a:solidFill>
                    <a:schemeClr val="tx1"/>
                  </a:solidFill>
                  <a:latin typeface="Century Gothic" pitchFamily="34" charset="0"/>
                </a:rPr>
                <a:t>HOUSE</a:t>
              </a:r>
              <a:endParaRPr lang="en-US" sz="140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31192" name="Group 88"/>
          <p:cNvGrpSpPr>
            <a:grpSpLocks/>
          </p:cNvGrpSpPr>
          <p:nvPr/>
        </p:nvGrpSpPr>
        <p:grpSpPr bwMode="auto">
          <a:xfrm>
            <a:off x="1371600" y="1819275"/>
            <a:ext cx="2484438" cy="1101725"/>
            <a:chOff x="3523" y="2235"/>
            <a:chExt cx="1565" cy="694"/>
          </a:xfrm>
        </p:grpSpPr>
        <p:grpSp>
          <p:nvGrpSpPr>
            <p:cNvPr id="431193" name="Group 89"/>
            <p:cNvGrpSpPr>
              <a:grpSpLocks/>
            </p:cNvGrpSpPr>
            <p:nvPr/>
          </p:nvGrpSpPr>
          <p:grpSpPr bwMode="auto">
            <a:xfrm>
              <a:off x="3600" y="2400"/>
              <a:ext cx="1488" cy="529"/>
              <a:chOff x="3648" y="2111"/>
              <a:chExt cx="1488" cy="529"/>
            </a:xfrm>
          </p:grpSpPr>
          <p:grpSp>
            <p:nvGrpSpPr>
              <p:cNvPr id="431194" name="Group 90"/>
              <p:cNvGrpSpPr>
                <a:grpSpLocks/>
              </p:cNvGrpSpPr>
              <p:nvPr/>
            </p:nvGrpSpPr>
            <p:grpSpPr bwMode="auto">
              <a:xfrm>
                <a:off x="3648" y="2112"/>
                <a:ext cx="528" cy="144"/>
                <a:chOff x="672" y="912"/>
                <a:chExt cx="528" cy="403"/>
              </a:xfrm>
            </p:grpSpPr>
            <p:sp>
              <p:nvSpPr>
                <p:cNvPr id="431195" name="Rectangle 91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clientNO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31196" name="Rectangle 92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1197" name="Group 93"/>
              <p:cNvGrpSpPr>
                <a:grpSpLocks/>
              </p:cNvGrpSpPr>
              <p:nvPr/>
            </p:nvGrpSpPr>
            <p:grpSpPr bwMode="auto">
              <a:xfrm>
                <a:off x="4176" y="2111"/>
                <a:ext cx="960" cy="145"/>
                <a:chOff x="672" y="912"/>
                <a:chExt cx="528" cy="403"/>
              </a:xfrm>
            </p:grpSpPr>
            <p:sp>
              <p:nvSpPr>
                <p:cNvPr id="431198" name="Rectangle 94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cName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31199" name="Rectangle 95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1200" name="Group 96"/>
              <p:cNvGrpSpPr>
                <a:grpSpLocks/>
              </p:cNvGrpSpPr>
              <p:nvPr/>
            </p:nvGrpSpPr>
            <p:grpSpPr bwMode="auto">
              <a:xfrm>
                <a:off x="3648" y="2256"/>
                <a:ext cx="528" cy="384"/>
                <a:chOff x="2250" y="2073"/>
                <a:chExt cx="489" cy="1323"/>
              </a:xfrm>
            </p:grpSpPr>
            <p:sp>
              <p:nvSpPr>
                <p:cNvPr id="431201" name="Rectangle 97"/>
                <p:cNvSpPr>
                  <a:spLocks noChangeArrowheads="1"/>
                </p:cNvSpPr>
                <p:nvPr/>
              </p:nvSpPr>
              <p:spPr bwMode="auto">
                <a:xfrm>
                  <a:off x="2293" y="2073"/>
                  <a:ext cx="403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</a:rPr>
                    <a:t>CR76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 dirty="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dirty="0">
                      <a:solidFill>
                        <a:schemeClr val="tx1"/>
                      </a:solidFill>
                      <a:latin typeface="Century Gothic" pitchFamily="34" charset="0"/>
                    </a:rPr>
                    <a:t>CR56</a:t>
                  </a:r>
                </a:p>
              </p:txBody>
            </p:sp>
            <p:sp>
              <p:nvSpPr>
                <p:cNvPr id="431202" name="Rectangle 98"/>
                <p:cNvSpPr>
                  <a:spLocks noChangeArrowheads="1"/>
                </p:cNvSpPr>
                <p:nvPr/>
              </p:nvSpPr>
              <p:spPr bwMode="auto">
                <a:xfrm>
                  <a:off x="2250" y="2073"/>
                  <a:ext cx="489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1203" name="Group 99"/>
              <p:cNvGrpSpPr>
                <a:grpSpLocks/>
              </p:cNvGrpSpPr>
              <p:nvPr/>
            </p:nvGrpSpPr>
            <p:grpSpPr bwMode="auto">
              <a:xfrm>
                <a:off x="4176" y="2256"/>
                <a:ext cx="960" cy="384"/>
                <a:chOff x="2250" y="2073"/>
                <a:chExt cx="489" cy="1323"/>
              </a:xfrm>
            </p:grpSpPr>
            <p:sp>
              <p:nvSpPr>
                <p:cNvPr id="431204" name="Rectangle 100"/>
                <p:cNvSpPr>
                  <a:spLocks noChangeArrowheads="1"/>
                </p:cNvSpPr>
                <p:nvPr/>
              </p:nvSpPr>
              <p:spPr bwMode="auto">
                <a:xfrm>
                  <a:off x="2293" y="2073"/>
                  <a:ext cx="403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Rannia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Ahmad</a:t>
                  </a:r>
                </a:p>
              </p:txBody>
            </p:sp>
            <p:sp>
              <p:nvSpPr>
                <p:cNvPr id="431205" name="Rectangle 101"/>
                <p:cNvSpPr>
                  <a:spLocks noChangeArrowheads="1"/>
                </p:cNvSpPr>
                <p:nvPr/>
              </p:nvSpPr>
              <p:spPr bwMode="auto">
                <a:xfrm>
                  <a:off x="2250" y="2073"/>
                  <a:ext cx="489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31206" name="Text Box 102"/>
            <p:cNvSpPr txBox="1">
              <a:spLocks noChangeArrowheads="1"/>
            </p:cNvSpPr>
            <p:nvPr/>
          </p:nvSpPr>
          <p:spPr bwMode="auto">
            <a:xfrm>
              <a:off x="3523" y="2235"/>
              <a:ext cx="13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smtClean="0">
                  <a:solidFill>
                    <a:schemeClr val="tx1"/>
                  </a:solidFill>
                  <a:latin typeface="Century Gothic" pitchFamily="34" charset="0"/>
                </a:rPr>
                <a:t>CLIENT</a:t>
              </a:r>
              <a:endParaRPr lang="en-US" sz="140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31207" name="Group 103"/>
          <p:cNvGrpSpPr>
            <a:grpSpLocks/>
          </p:cNvGrpSpPr>
          <p:nvPr/>
        </p:nvGrpSpPr>
        <p:grpSpPr bwMode="auto">
          <a:xfrm>
            <a:off x="4267200" y="1771650"/>
            <a:ext cx="3822700" cy="2114550"/>
            <a:chOff x="520" y="1981"/>
            <a:chExt cx="2408" cy="1332"/>
          </a:xfrm>
        </p:grpSpPr>
        <p:grpSp>
          <p:nvGrpSpPr>
            <p:cNvPr id="431208" name="Group 104"/>
            <p:cNvGrpSpPr>
              <a:grpSpLocks/>
            </p:cNvGrpSpPr>
            <p:nvPr/>
          </p:nvGrpSpPr>
          <p:grpSpPr bwMode="auto">
            <a:xfrm>
              <a:off x="576" y="2160"/>
              <a:ext cx="2352" cy="1153"/>
              <a:chOff x="1056" y="2351"/>
              <a:chExt cx="2352" cy="1153"/>
            </a:xfrm>
          </p:grpSpPr>
          <p:grpSp>
            <p:nvGrpSpPr>
              <p:cNvPr id="431209" name="Group 105"/>
              <p:cNvGrpSpPr>
                <a:grpSpLocks/>
              </p:cNvGrpSpPr>
              <p:nvPr/>
            </p:nvGrpSpPr>
            <p:grpSpPr bwMode="auto">
              <a:xfrm>
                <a:off x="2112" y="2352"/>
                <a:ext cx="624" cy="144"/>
                <a:chOff x="2250" y="0"/>
                <a:chExt cx="489" cy="1095"/>
              </a:xfrm>
            </p:grpSpPr>
            <p:sp>
              <p:nvSpPr>
                <p:cNvPr id="431210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93" y="0"/>
                  <a:ext cx="403" cy="109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rentSTART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31211" name="Rectangle 107"/>
                <p:cNvSpPr>
                  <a:spLocks noChangeArrowheads="1"/>
                </p:cNvSpPr>
                <p:nvPr/>
              </p:nvSpPr>
              <p:spPr bwMode="auto">
                <a:xfrm>
                  <a:off x="2250" y="0"/>
                  <a:ext cx="489" cy="1095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1212" name="Group 108"/>
              <p:cNvGrpSpPr>
                <a:grpSpLocks/>
              </p:cNvGrpSpPr>
              <p:nvPr/>
            </p:nvGrpSpPr>
            <p:grpSpPr bwMode="auto">
              <a:xfrm>
                <a:off x="2736" y="2352"/>
                <a:ext cx="672" cy="144"/>
                <a:chOff x="2739" y="0"/>
                <a:chExt cx="523" cy="1095"/>
              </a:xfrm>
            </p:grpSpPr>
            <p:sp>
              <p:nvSpPr>
                <p:cNvPr id="431213" name="Rectangle 109"/>
                <p:cNvSpPr>
                  <a:spLocks noChangeArrowheads="1"/>
                </p:cNvSpPr>
                <p:nvPr/>
              </p:nvSpPr>
              <p:spPr bwMode="auto">
                <a:xfrm>
                  <a:off x="2782" y="0"/>
                  <a:ext cx="437" cy="109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rentFINISH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31214" name="Rectangle 110"/>
                <p:cNvSpPr>
                  <a:spLocks noChangeArrowheads="1"/>
                </p:cNvSpPr>
                <p:nvPr/>
              </p:nvSpPr>
              <p:spPr bwMode="auto">
                <a:xfrm>
                  <a:off x="2739" y="0"/>
                  <a:ext cx="523" cy="1095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1215" name="Group 111"/>
              <p:cNvGrpSpPr>
                <a:grpSpLocks/>
              </p:cNvGrpSpPr>
              <p:nvPr/>
            </p:nvGrpSpPr>
            <p:grpSpPr bwMode="auto">
              <a:xfrm>
                <a:off x="2112" y="2496"/>
                <a:ext cx="624" cy="1008"/>
                <a:chOff x="2250" y="2073"/>
                <a:chExt cx="489" cy="1323"/>
              </a:xfrm>
            </p:grpSpPr>
            <p:sp>
              <p:nvSpPr>
                <p:cNvPr id="431216" name="Rectangle 112"/>
                <p:cNvSpPr>
                  <a:spLocks noChangeArrowheads="1"/>
                </p:cNvSpPr>
                <p:nvPr/>
              </p:nvSpPr>
              <p:spPr bwMode="auto">
                <a:xfrm>
                  <a:off x="2293" y="2073"/>
                  <a:ext cx="403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1/7/93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1/9/00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20/3/90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21/6/93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25/1/00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31217" name="Rectangle 113"/>
                <p:cNvSpPr>
                  <a:spLocks noChangeArrowheads="1"/>
                </p:cNvSpPr>
                <p:nvPr/>
              </p:nvSpPr>
              <p:spPr bwMode="auto">
                <a:xfrm>
                  <a:off x="2250" y="2073"/>
                  <a:ext cx="489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1218" name="Group 114"/>
              <p:cNvGrpSpPr>
                <a:grpSpLocks/>
              </p:cNvGrpSpPr>
              <p:nvPr/>
            </p:nvGrpSpPr>
            <p:grpSpPr bwMode="auto">
              <a:xfrm>
                <a:off x="2736" y="2496"/>
                <a:ext cx="672" cy="1008"/>
                <a:chOff x="2739" y="2073"/>
                <a:chExt cx="523" cy="1323"/>
              </a:xfrm>
            </p:grpSpPr>
            <p:sp>
              <p:nvSpPr>
                <p:cNvPr id="431219" name="Rectangle 115"/>
                <p:cNvSpPr>
                  <a:spLocks noChangeArrowheads="1"/>
                </p:cNvSpPr>
                <p:nvPr/>
              </p:nvSpPr>
              <p:spPr bwMode="auto">
                <a:xfrm>
                  <a:off x="2782" y="2073"/>
                  <a:ext cx="437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31/8/00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1/9/01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19/6/93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3/1/00 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30/8/00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31220" name="Rectangle 116"/>
                <p:cNvSpPr>
                  <a:spLocks noChangeArrowheads="1"/>
                </p:cNvSpPr>
                <p:nvPr/>
              </p:nvSpPr>
              <p:spPr bwMode="auto">
                <a:xfrm>
                  <a:off x="2739" y="2073"/>
                  <a:ext cx="523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1221" name="Group 117"/>
              <p:cNvGrpSpPr>
                <a:grpSpLocks/>
              </p:cNvGrpSpPr>
              <p:nvPr/>
            </p:nvGrpSpPr>
            <p:grpSpPr bwMode="auto">
              <a:xfrm>
                <a:off x="1056" y="2352"/>
                <a:ext cx="528" cy="144"/>
                <a:chOff x="672" y="912"/>
                <a:chExt cx="528" cy="403"/>
              </a:xfrm>
            </p:grpSpPr>
            <p:sp>
              <p:nvSpPr>
                <p:cNvPr id="431222" name="Rectangle 118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clientNO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31223" name="Rectangle 119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1224" name="Group 120"/>
              <p:cNvGrpSpPr>
                <a:grpSpLocks/>
              </p:cNvGrpSpPr>
              <p:nvPr/>
            </p:nvGrpSpPr>
            <p:grpSpPr bwMode="auto">
              <a:xfrm>
                <a:off x="1584" y="2351"/>
                <a:ext cx="528" cy="144"/>
                <a:chOff x="672" y="912"/>
                <a:chExt cx="528" cy="403"/>
              </a:xfrm>
            </p:grpSpPr>
            <p:sp>
              <p:nvSpPr>
                <p:cNvPr id="431225" name="Rectangle 121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 smtClean="0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rPr>
                    <a:t>houseNO</a:t>
                  </a:r>
                  <a:endParaRPr lang="en-GB" sz="110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431226" name="Rectangle 122"/>
                <p:cNvSpPr>
                  <a:spLocks noChangeArrowheads="1"/>
                </p:cNvSpPr>
                <p:nvPr/>
              </p:nvSpPr>
              <p:spPr bwMode="auto">
                <a:xfrm>
                  <a:off x="672" y="912"/>
                  <a:ext cx="528" cy="40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1227" name="Group 123"/>
              <p:cNvGrpSpPr>
                <a:grpSpLocks/>
              </p:cNvGrpSpPr>
              <p:nvPr/>
            </p:nvGrpSpPr>
            <p:grpSpPr bwMode="auto">
              <a:xfrm>
                <a:off x="1056" y="2496"/>
                <a:ext cx="528" cy="1008"/>
                <a:chOff x="2250" y="2073"/>
                <a:chExt cx="489" cy="1323"/>
              </a:xfrm>
            </p:grpSpPr>
            <p:sp>
              <p:nvSpPr>
                <p:cNvPr id="431228" name="Rectangle 124"/>
                <p:cNvSpPr>
                  <a:spLocks noChangeArrowheads="1"/>
                </p:cNvSpPr>
                <p:nvPr/>
              </p:nvSpPr>
              <p:spPr bwMode="auto">
                <a:xfrm>
                  <a:off x="2293" y="2073"/>
                  <a:ext cx="403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CR76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CR76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CR56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CR56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CR56</a:t>
                  </a:r>
                </a:p>
              </p:txBody>
            </p:sp>
            <p:sp>
              <p:nvSpPr>
                <p:cNvPr id="431229" name="Rectangle 125"/>
                <p:cNvSpPr>
                  <a:spLocks noChangeArrowheads="1"/>
                </p:cNvSpPr>
                <p:nvPr/>
              </p:nvSpPr>
              <p:spPr bwMode="auto">
                <a:xfrm>
                  <a:off x="2250" y="2073"/>
                  <a:ext cx="489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1230" name="Group 126"/>
              <p:cNvGrpSpPr>
                <a:grpSpLocks/>
              </p:cNvGrpSpPr>
              <p:nvPr/>
            </p:nvGrpSpPr>
            <p:grpSpPr bwMode="auto">
              <a:xfrm>
                <a:off x="1584" y="2496"/>
                <a:ext cx="528" cy="1008"/>
                <a:chOff x="2250" y="2073"/>
                <a:chExt cx="489" cy="1323"/>
              </a:xfrm>
            </p:grpSpPr>
            <p:sp>
              <p:nvSpPr>
                <p:cNvPr id="431231" name="Rectangle 127"/>
                <p:cNvSpPr>
                  <a:spLocks noChangeArrowheads="1"/>
                </p:cNvSpPr>
                <p:nvPr/>
              </p:nvSpPr>
              <p:spPr bwMode="auto">
                <a:xfrm>
                  <a:off x="2293" y="2073"/>
                  <a:ext cx="403" cy="1323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PG04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PG16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PG04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PG36</a:t>
                  </a: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GB" sz="11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just"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GB" sz="1100">
                      <a:solidFill>
                        <a:schemeClr val="tx1"/>
                      </a:solidFill>
                      <a:latin typeface="Century Gothic" pitchFamily="34" charset="0"/>
                    </a:rPr>
                    <a:t>PG16</a:t>
                  </a:r>
                </a:p>
              </p:txBody>
            </p:sp>
            <p:sp>
              <p:nvSpPr>
                <p:cNvPr id="431232" name="Rectangle 128"/>
                <p:cNvSpPr>
                  <a:spLocks noChangeArrowheads="1"/>
                </p:cNvSpPr>
                <p:nvPr/>
              </p:nvSpPr>
              <p:spPr bwMode="auto">
                <a:xfrm>
                  <a:off x="2250" y="2073"/>
                  <a:ext cx="489" cy="1323"/>
                </a:xfrm>
                <a:prstGeom prst="rect">
                  <a:avLst/>
                </a:prstGeom>
                <a:noFill/>
                <a:ln w="28575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31233" name="Text Box 129"/>
            <p:cNvSpPr txBox="1">
              <a:spLocks noChangeArrowheads="1"/>
            </p:cNvSpPr>
            <p:nvPr/>
          </p:nvSpPr>
          <p:spPr bwMode="auto">
            <a:xfrm>
              <a:off x="520" y="1981"/>
              <a:ext cx="13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smtClean="0">
                  <a:solidFill>
                    <a:schemeClr val="tx1"/>
                  </a:solidFill>
                  <a:latin typeface="Century Gothic" pitchFamily="34" charset="0"/>
                </a:rPr>
                <a:t>RENTAL</a:t>
              </a:r>
              <a:endParaRPr lang="en-US" sz="140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</p:grpSp>
      <p:sp>
        <p:nvSpPr>
          <p:cNvPr id="431234" name="Text Box 130"/>
          <p:cNvSpPr txBox="1">
            <a:spLocks noChangeArrowheads="1"/>
          </p:cNvSpPr>
          <p:nvPr/>
        </p:nvSpPr>
        <p:spPr bwMode="auto">
          <a:xfrm>
            <a:off x="914400" y="5246688"/>
            <a:ext cx="7620000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  <a:latin typeface="Century Gothic" pitchFamily="34" charset="0"/>
              </a:rPr>
              <a:t>CLIENT	</a:t>
            </a:r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en-US" sz="1200" u="sng" dirty="0" err="1" smtClean="0">
                <a:solidFill>
                  <a:schemeClr val="tx1"/>
                </a:solidFill>
              </a:rPr>
              <a:t>clientNO</a:t>
            </a:r>
            <a:r>
              <a:rPr lang="en-US" sz="1200" u="sng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entury Gothic" pitchFamily="34" charset="0"/>
              </a:rPr>
              <a:t>cNAME</a:t>
            </a:r>
            <a:r>
              <a:rPr lang="en-US" sz="1200" dirty="0" smtClean="0">
                <a:solidFill>
                  <a:schemeClr val="tx1"/>
                </a:solidFill>
                <a:latin typeface="Century Gothic" pitchFamily="34" charset="0"/>
              </a:rPr>
              <a:t>)</a:t>
            </a:r>
            <a:endParaRPr lang="en-US" sz="1200" dirty="0">
              <a:solidFill>
                <a:schemeClr val="tx1"/>
              </a:solidFill>
              <a:latin typeface="Century Gothic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RENTAL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(</a:t>
            </a:r>
            <a:r>
              <a:rPr lang="en-US" sz="12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clientNO</a:t>
            </a:r>
            <a:r>
              <a:rPr lang="en-US" sz="1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houseNO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rentSTART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rentFINISH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HOUSE</a:t>
            </a:r>
            <a:r>
              <a:rPr lang="en-US" sz="1200" dirty="0">
                <a:solidFill>
                  <a:schemeClr val="tx1"/>
                </a:solidFill>
              </a:rPr>
              <a:t>	(</a:t>
            </a:r>
            <a:r>
              <a:rPr lang="en-US" sz="1200" u="sng" dirty="0" err="1" smtClean="0">
                <a:solidFill>
                  <a:schemeClr val="tx1"/>
                </a:solidFill>
              </a:rPr>
              <a:t>houseNO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houseADD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chemeClr val="tx1"/>
                </a:solidFill>
              </a:rPr>
              <a:t>rent, </a:t>
            </a:r>
            <a:r>
              <a:rPr lang="en-US" sz="1200" dirty="0" err="1" smtClean="0">
                <a:solidFill>
                  <a:schemeClr val="tx1"/>
                </a:solidFill>
              </a:rPr>
              <a:t>ownerNO</a:t>
            </a:r>
            <a:r>
              <a:rPr lang="en-US" sz="1200" dirty="0" smtClean="0">
                <a:solidFill>
                  <a:schemeClr val="tx1"/>
                </a:solidFill>
              </a:rPr>
              <a:t>*)</a:t>
            </a:r>
            <a:endParaRPr lang="en-US" sz="1200" dirty="0">
              <a:solidFill>
                <a:schemeClr val="tx1"/>
              </a:solidFill>
            </a:endParaRP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OWNER</a:t>
            </a:r>
            <a:r>
              <a:rPr lang="en-US" sz="1200" dirty="0">
                <a:solidFill>
                  <a:schemeClr val="tx1"/>
                </a:solidFill>
              </a:rPr>
              <a:t>	(</a:t>
            </a:r>
            <a:r>
              <a:rPr lang="en-US" sz="1200" u="sng" dirty="0" err="1" smtClean="0">
                <a:solidFill>
                  <a:schemeClr val="tx1"/>
                </a:solidFill>
              </a:rPr>
              <a:t>ownerNO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oNAME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  <a:latin typeface="Century Gothic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sz="1200" u="sng" dirty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dirty="0">
                <a:solidFill>
                  <a:schemeClr val="tx1"/>
                </a:solidFill>
              </a:rPr>
              <a:t>These relation are in 3NF as every non-primary-key attribute is fully functional dependent on the PK of the relation and have no transitive dependencies.</a:t>
            </a:r>
          </a:p>
        </p:txBody>
      </p:sp>
      <p:sp>
        <p:nvSpPr>
          <p:cNvPr id="431238" name="Text Box 134"/>
          <p:cNvSpPr txBox="1">
            <a:spLocks noChangeArrowheads="1"/>
          </p:cNvSpPr>
          <p:nvPr/>
        </p:nvSpPr>
        <p:spPr bwMode="auto">
          <a:xfrm>
            <a:off x="0" y="1447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dirty="0">
                <a:solidFill>
                  <a:srgbClr val="CC0099"/>
                </a:solidFill>
                <a:latin typeface="Century Gothic" pitchFamily="34" charset="0"/>
              </a:rPr>
              <a:t>Figure </a:t>
            </a:r>
            <a:r>
              <a:rPr lang="en-US" dirty="0" smtClean="0">
                <a:solidFill>
                  <a:srgbClr val="CC0099"/>
                </a:solidFill>
                <a:latin typeface="Century Gothic" pitchFamily="34" charset="0"/>
              </a:rPr>
              <a:t>9 </a:t>
            </a:r>
            <a:r>
              <a:rPr lang="en-US" dirty="0">
                <a:solidFill>
                  <a:srgbClr val="CC0099"/>
                </a:solidFill>
                <a:latin typeface="Century Gothic" pitchFamily="34" charset="0"/>
              </a:rPr>
              <a:t>: A summary of the 3NF relation derived from the </a:t>
            </a:r>
            <a:r>
              <a:rPr lang="en-US" dirty="0" err="1">
                <a:solidFill>
                  <a:srgbClr val="CC0099"/>
                </a:solidFill>
                <a:latin typeface="Century Gothic" pitchFamily="34" charset="0"/>
              </a:rPr>
              <a:t>ClientRental</a:t>
            </a:r>
            <a:r>
              <a:rPr lang="en-US" dirty="0">
                <a:solidFill>
                  <a:srgbClr val="CC0099"/>
                </a:solidFill>
                <a:latin typeface="Century Gothic" pitchFamily="34" charset="0"/>
              </a:rPr>
              <a:t> relation.</a:t>
            </a:r>
          </a:p>
        </p:txBody>
      </p:sp>
      <p:sp>
        <p:nvSpPr>
          <p:cNvPr id="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000" smtClean="0"/>
              <a:t>A summary of the 3NF relation derived from ClientRental relation</a:t>
            </a:r>
            <a:endParaRPr lang="en-GB" sz="2000"/>
          </a:p>
        </p:txBody>
      </p:sp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11" name="Line 111"/>
          <p:cNvSpPr>
            <a:spLocks noChangeShapeType="1"/>
          </p:cNvSpPr>
          <p:nvPr/>
        </p:nvSpPr>
        <p:spPr bwMode="auto">
          <a:xfrm>
            <a:off x="4953000" y="2743200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>
          <a:ln w="28575">
            <a:noFill/>
          </a:ln>
        </p:spPr>
        <p:txBody>
          <a:bodyPr/>
          <a:lstStyle/>
          <a:p>
            <a:fld id="{EDC6F906-8B16-4ECC-A6AC-8455384187A3}" type="slidenum">
              <a:rPr lang="en-US">
                <a:solidFill>
                  <a:schemeClr val="tx1"/>
                </a:solidFill>
              </a:rPr>
              <a:pPr/>
              <a:t>37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35287" name="Text Box 87"/>
          <p:cNvSpPr txBox="1">
            <a:spLocks noChangeArrowheads="1"/>
          </p:cNvSpPr>
          <p:nvPr/>
        </p:nvSpPr>
        <p:spPr bwMode="auto">
          <a:xfrm>
            <a:off x="0" y="1447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dirty="0">
                <a:solidFill>
                  <a:srgbClr val="CC0099"/>
                </a:solidFill>
                <a:latin typeface="Century Gothic" pitchFamily="34" charset="0"/>
              </a:rPr>
              <a:t>Figure </a:t>
            </a:r>
            <a:r>
              <a:rPr lang="en-US" dirty="0" smtClean="0">
                <a:solidFill>
                  <a:srgbClr val="CC0099"/>
                </a:solidFill>
                <a:latin typeface="Century Gothic" pitchFamily="34" charset="0"/>
              </a:rPr>
              <a:t>10 </a:t>
            </a:r>
            <a:r>
              <a:rPr lang="en-US" dirty="0">
                <a:solidFill>
                  <a:srgbClr val="CC0099"/>
                </a:solidFill>
                <a:latin typeface="Century Gothic" pitchFamily="34" charset="0"/>
              </a:rPr>
              <a:t>: ERD for the 3NF relation derived from the </a:t>
            </a:r>
            <a:r>
              <a:rPr lang="en-US" dirty="0" err="1">
                <a:solidFill>
                  <a:srgbClr val="CC0099"/>
                </a:solidFill>
                <a:latin typeface="Century Gothic" pitchFamily="34" charset="0"/>
              </a:rPr>
              <a:t>ClientRental</a:t>
            </a:r>
            <a:r>
              <a:rPr lang="en-US" dirty="0">
                <a:solidFill>
                  <a:srgbClr val="CC0099"/>
                </a:solidFill>
                <a:latin typeface="Century Gothic" pitchFamily="34" charset="0"/>
              </a:rPr>
              <a:t> relation.</a:t>
            </a:r>
          </a:p>
        </p:txBody>
      </p:sp>
      <p:sp>
        <p:nvSpPr>
          <p:cNvPr id="435288" name="Rectangle 88"/>
          <p:cNvSpPr>
            <a:spLocks noChangeArrowheads="1"/>
          </p:cNvSpPr>
          <p:nvPr/>
        </p:nvSpPr>
        <p:spPr bwMode="auto">
          <a:xfrm>
            <a:off x="1143000" y="2286000"/>
            <a:ext cx="1981200" cy="3810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mtClean="0">
                <a:solidFill>
                  <a:schemeClr val="tx1"/>
                </a:solidFill>
              </a:rPr>
              <a:t>CLIENT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5289" name="Rectangle 89"/>
          <p:cNvSpPr>
            <a:spLocks noChangeArrowheads="1"/>
          </p:cNvSpPr>
          <p:nvPr/>
        </p:nvSpPr>
        <p:spPr bwMode="auto">
          <a:xfrm>
            <a:off x="3886200" y="2209800"/>
            <a:ext cx="1371600" cy="533400"/>
          </a:xfrm>
          <a:prstGeom prst="rect">
            <a:avLst/>
          </a:prstGeom>
          <a:noFill/>
          <a:ln w="2857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mtClean="0">
                <a:solidFill>
                  <a:schemeClr val="tx1"/>
                </a:solidFill>
              </a:rPr>
              <a:t>RENTAL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5290" name="Rectangle 90"/>
          <p:cNvSpPr>
            <a:spLocks noChangeArrowheads="1"/>
          </p:cNvSpPr>
          <p:nvPr/>
        </p:nvSpPr>
        <p:spPr bwMode="auto">
          <a:xfrm>
            <a:off x="5943600" y="5038725"/>
            <a:ext cx="1981200" cy="3810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mtClean="0">
                <a:solidFill>
                  <a:schemeClr val="tx1"/>
                </a:solidFill>
              </a:rPr>
              <a:t>OWNER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5291" name="Rectangle 91"/>
          <p:cNvSpPr>
            <a:spLocks noChangeArrowheads="1"/>
          </p:cNvSpPr>
          <p:nvPr/>
        </p:nvSpPr>
        <p:spPr bwMode="auto">
          <a:xfrm>
            <a:off x="6000750" y="2286000"/>
            <a:ext cx="1981200" cy="3810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mtClean="0">
                <a:solidFill>
                  <a:schemeClr val="tx1"/>
                </a:solidFill>
              </a:rPr>
              <a:t>HOUSE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5292" name="Oval 92"/>
          <p:cNvSpPr>
            <a:spLocks noChangeArrowheads="1"/>
          </p:cNvSpPr>
          <p:nvPr/>
        </p:nvSpPr>
        <p:spPr bwMode="auto">
          <a:xfrm>
            <a:off x="295275" y="2886075"/>
            <a:ext cx="1371600" cy="3810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 u="sng" smtClean="0">
                <a:solidFill>
                  <a:schemeClr val="tx1"/>
                </a:solidFill>
              </a:rPr>
              <a:t>clientNO</a:t>
            </a:r>
            <a:endParaRPr lang="en-US" sz="1400" u="sng">
              <a:solidFill>
                <a:schemeClr val="tx1"/>
              </a:solidFill>
            </a:endParaRPr>
          </a:p>
        </p:txBody>
      </p:sp>
      <p:sp>
        <p:nvSpPr>
          <p:cNvPr id="435293" name="Oval 93"/>
          <p:cNvSpPr>
            <a:spLocks noChangeArrowheads="1"/>
          </p:cNvSpPr>
          <p:nvPr/>
        </p:nvSpPr>
        <p:spPr bwMode="auto">
          <a:xfrm>
            <a:off x="1066800" y="3657600"/>
            <a:ext cx="1371600" cy="3810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 smtClean="0">
                <a:solidFill>
                  <a:schemeClr val="tx1"/>
                </a:solidFill>
              </a:rPr>
              <a:t>cNAME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35294" name="AutoShape 94"/>
          <p:cNvSpPr>
            <a:spLocks noChangeArrowheads="1"/>
          </p:cNvSpPr>
          <p:nvPr/>
        </p:nvSpPr>
        <p:spPr bwMode="auto">
          <a:xfrm>
            <a:off x="6248400" y="3581400"/>
            <a:ext cx="1371600" cy="533400"/>
          </a:xfrm>
          <a:prstGeom prst="flowChartDecision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600">
                <a:solidFill>
                  <a:schemeClr val="tx1"/>
                </a:solidFill>
              </a:rPr>
              <a:t>have</a:t>
            </a:r>
          </a:p>
        </p:txBody>
      </p:sp>
      <p:sp>
        <p:nvSpPr>
          <p:cNvPr id="435295" name="AutoShape 95"/>
          <p:cNvSpPr>
            <a:spLocks noChangeArrowheads="1"/>
          </p:cNvSpPr>
          <p:nvPr/>
        </p:nvSpPr>
        <p:spPr bwMode="auto">
          <a:xfrm>
            <a:off x="3886200" y="2209800"/>
            <a:ext cx="1371600" cy="533400"/>
          </a:xfrm>
          <a:prstGeom prst="flowChartDecision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35296" name="Line 96"/>
          <p:cNvSpPr>
            <a:spLocks noChangeShapeType="1"/>
          </p:cNvSpPr>
          <p:nvPr/>
        </p:nvSpPr>
        <p:spPr bwMode="auto">
          <a:xfrm flipH="1">
            <a:off x="3136900" y="247332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5297" name="Line 97"/>
          <p:cNvSpPr>
            <a:spLocks noChangeShapeType="1"/>
          </p:cNvSpPr>
          <p:nvPr/>
        </p:nvSpPr>
        <p:spPr bwMode="auto">
          <a:xfrm flipH="1">
            <a:off x="5238750" y="24765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5298" name="Line 98"/>
          <p:cNvSpPr>
            <a:spLocks noChangeShapeType="1"/>
          </p:cNvSpPr>
          <p:nvPr/>
        </p:nvSpPr>
        <p:spPr bwMode="auto">
          <a:xfrm>
            <a:off x="6934200" y="2667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5299" name="Line 99"/>
          <p:cNvSpPr>
            <a:spLocks noChangeShapeType="1"/>
          </p:cNvSpPr>
          <p:nvPr/>
        </p:nvSpPr>
        <p:spPr bwMode="auto">
          <a:xfrm>
            <a:off x="6934200" y="4114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5301" name="Line 101"/>
          <p:cNvSpPr>
            <a:spLocks noChangeShapeType="1"/>
          </p:cNvSpPr>
          <p:nvPr/>
        </p:nvSpPr>
        <p:spPr bwMode="auto">
          <a:xfrm flipH="1">
            <a:off x="1143000" y="26670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5302" name="Line 102"/>
          <p:cNvSpPr>
            <a:spLocks noChangeShapeType="1"/>
          </p:cNvSpPr>
          <p:nvPr/>
        </p:nvSpPr>
        <p:spPr bwMode="auto">
          <a:xfrm>
            <a:off x="1905000" y="26670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5303" name="Oval 103"/>
          <p:cNvSpPr>
            <a:spLocks noChangeArrowheads="1"/>
          </p:cNvSpPr>
          <p:nvPr/>
        </p:nvSpPr>
        <p:spPr bwMode="auto">
          <a:xfrm>
            <a:off x="2362200" y="2971800"/>
            <a:ext cx="1371600" cy="3810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 u="sng" smtClean="0">
                <a:solidFill>
                  <a:schemeClr val="tx1"/>
                </a:solidFill>
              </a:rPr>
              <a:t>clientNO</a:t>
            </a:r>
            <a:endParaRPr lang="en-US" sz="1400" u="sng">
              <a:solidFill>
                <a:schemeClr val="tx1"/>
              </a:solidFill>
            </a:endParaRPr>
          </a:p>
        </p:txBody>
      </p:sp>
      <p:sp>
        <p:nvSpPr>
          <p:cNvPr id="435304" name="Line 104"/>
          <p:cNvSpPr>
            <a:spLocks noChangeShapeType="1"/>
          </p:cNvSpPr>
          <p:nvPr/>
        </p:nvSpPr>
        <p:spPr bwMode="auto">
          <a:xfrm flipH="1" flipV="1">
            <a:off x="4724400" y="2743200"/>
            <a:ext cx="304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5305" name="Oval 105"/>
          <p:cNvSpPr>
            <a:spLocks noChangeArrowheads="1"/>
          </p:cNvSpPr>
          <p:nvPr/>
        </p:nvSpPr>
        <p:spPr bwMode="auto">
          <a:xfrm>
            <a:off x="7620000" y="1676400"/>
            <a:ext cx="1371600" cy="381000"/>
          </a:xfrm>
          <a:prstGeom prst="ellips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 u="sng">
                <a:solidFill>
                  <a:schemeClr val="bg2"/>
                </a:solidFill>
              </a:rPr>
              <a:t>houseNo</a:t>
            </a:r>
          </a:p>
        </p:txBody>
      </p:sp>
      <p:sp>
        <p:nvSpPr>
          <p:cNvPr id="435306" name="Oval 106"/>
          <p:cNvSpPr>
            <a:spLocks noChangeArrowheads="1"/>
          </p:cNvSpPr>
          <p:nvPr/>
        </p:nvSpPr>
        <p:spPr bwMode="auto">
          <a:xfrm>
            <a:off x="5181600" y="2971800"/>
            <a:ext cx="1371600" cy="3810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 u="sng" smtClean="0">
                <a:solidFill>
                  <a:schemeClr val="tx1"/>
                </a:solidFill>
              </a:rPr>
              <a:t>houseNO</a:t>
            </a:r>
            <a:endParaRPr lang="en-US" sz="1400" u="sng">
              <a:solidFill>
                <a:schemeClr val="tx1"/>
              </a:solidFill>
            </a:endParaRPr>
          </a:p>
        </p:txBody>
      </p:sp>
      <p:sp>
        <p:nvSpPr>
          <p:cNvPr id="435308" name="Oval 108"/>
          <p:cNvSpPr>
            <a:spLocks noChangeArrowheads="1"/>
          </p:cNvSpPr>
          <p:nvPr/>
        </p:nvSpPr>
        <p:spPr bwMode="auto">
          <a:xfrm>
            <a:off x="3048000" y="3429000"/>
            <a:ext cx="1371600" cy="3810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 smtClean="0">
                <a:solidFill>
                  <a:schemeClr val="tx1"/>
                </a:solidFill>
              </a:rPr>
              <a:t>rentSTART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35309" name="Oval 109"/>
          <p:cNvSpPr>
            <a:spLocks noChangeArrowheads="1"/>
          </p:cNvSpPr>
          <p:nvPr/>
        </p:nvSpPr>
        <p:spPr bwMode="auto">
          <a:xfrm>
            <a:off x="4495800" y="3429000"/>
            <a:ext cx="1371600" cy="3810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 smtClean="0">
                <a:solidFill>
                  <a:schemeClr val="tx1"/>
                </a:solidFill>
              </a:rPr>
              <a:t>rentFINISH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35310" name="Line 110"/>
          <p:cNvSpPr>
            <a:spLocks noChangeShapeType="1"/>
          </p:cNvSpPr>
          <p:nvPr/>
        </p:nvSpPr>
        <p:spPr bwMode="auto">
          <a:xfrm flipH="1">
            <a:off x="3924300" y="2743200"/>
            <a:ext cx="419100" cy="67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5312" name="Oval 112"/>
          <p:cNvSpPr>
            <a:spLocks noChangeArrowheads="1"/>
          </p:cNvSpPr>
          <p:nvPr/>
        </p:nvSpPr>
        <p:spPr bwMode="auto">
          <a:xfrm>
            <a:off x="5638800" y="5867400"/>
            <a:ext cx="1371600" cy="3810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 u="sng" smtClean="0">
                <a:solidFill>
                  <a:schemeClr val="tx1"/>
                </a:solidFill>
              </a:rPr>
              <a:t>ownerNO</a:t>
            </a:r>
            <a:endParaRPr lang="en-US" sz="1400" u="sng">
              <a:solidFill>
                <a:schemeClr val="tx1"/>
              </a:solidFill>
            </a:endParaRPr>
          </a:p>
        </p:txBody>
      </p:sp>
      <p:sp>
        <p:nvSpPr>
          <p:cNvPr id="435313" name="Line 113"/>
          <p:cNvSpPr>
            <a:spLocks noChangeShapeType="1"/>
          </p:cNvSpPr>
          <p:nvPr/>
        </p:nvSpPr>
        <p:spPr bwMode="auto">
          <a:xfrm flipH="1">
            <a:off x="6248400" y="5410200"/>
            <a:ext cx="304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5314" name="Oval 114"/>
          <p:cNvSpPr>
            <a:spLocks noChangeArrowheads="1"/>
          </p:cNvSpPr>
          <p:nvPr/>
        </p:nvSpPr>
        <p:spPr bwMode="auto">
          <a:xfrm>
            <a:off x="6553200" y="6248400"/>
            <a:ext cx="1371600" cy="3810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 smtClean="0">
                <a:solidFill>
                  <a:schemeClr val="tx1"/>
                </a:solidFill>
              </a:rPr>
              <a:t>oNAME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35315" name="Line 115"/>
          <p:cNvSpPr>
            <a:spLocks noChangeShapeType="1"/>
          </p:cNvSpPr>
          <p:nvPr/>
        </p:nvSpPr>
        <p:spPr bwMode="auto">
          <a:xfrm>
            <a:off x="7162800" y="54102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5316" name="Line 116"/>
          <p:cNvSpPr>
            <a:spLocks noChangeShapeType="1"/>
          </p:cNvSpPr>
          <p:nvPr/>
        </p:nvSpPr>
        <p:spPr bwMode="auto">
          <a:xfrm>
            <a:off x="7696200" y="26670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5317" name="Oval 117"/>
          <p:cNvSpPr>
            <a:spLocks noChangeArrowheads="1"/>
          </p:cNvSpPr>
          <p:nvPr/>
        </p:nvSpPr>
        <p:spPr bwMode="auto">
          <a:xfrm>
            <a:off x="7848600" y="3581400"/>
            <a:ext cx="1219200" cy="3810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 smtClean="0">
                <a:solidFill>
                  <a:schemeClr val="tx1"/>
                </a:solidFill>
              </a:rPr>
              <a:t>houseADD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35318" name="Line 118"/>
          <p:cNvSpPr>
            <a:spLocks noChangeShapeType="1"/>
          </p:cNvSpPr>
          <p:nvPr/>
        </p:nvSpPr>
        <p:spPr bwMode="auto">
          <a:xfrm>
            <a:off x="7467600" y="2667000"/>
            <a:ext cx="457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5319" name="Oval 119"/>
          <p:cNvSpPr>
            <a:spLocks noChangeArrowheads="1"/>
          </p:cNvSpPr>
          <p:nvPr/>
        </p:nvSpPr>
        <p:spPr bwMode="auto">
          <a:xfrm>
            <a:off x="8039100" y="2667000"/>
            <a:ext cx="990600" cy="3810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>
                <a:solidFill>
                  <a:schemeClr val="tx1"/>
                </a:solidFill>
              </a:rPr>
              <a:t>rent</a:t>
            </a:r>
          </a:p>
        </p:txBody>
      </p:sp>
      <p:sp>
        <p:nvSpPr>
          <p:cNvPr id="435321" name="Line 121"/>
          <p:cNvSpPr>
            <a:spLocks noChangeShapeType="1"/>
          </p:cNvSpPr>
          <p:nvPr/>
        </p:nvSpPr>
        <p:spPr bwMode="auto">
          <a:xfrm>
            <a:off x="8001000" y="25146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5322" name="Line 122"/>
          <p:cNvSpPr>
            <a:spLocks noChangeShapeType="1"/>
          </p:cNvSpPr>
          <p:nvPr/>
        </p:nvSpPr>
        <p:spPr bwMode="auto">
          <a:xfrm>
            <a:off x="7086600" y="2667000"/>
            <a:ext cx="9144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5323" name="Oval 123"/>
          <p:cNvSpPr>
            <a:spLocks noChangeArrowheads="1"/>
          </p:cNvSpPr>
          <p:nvPr/>
        </p:nvSpPr>
        <p:spPr bwMode="auto">
          <a:xfrm>
            <a:off x="7620000" y="4165600"/>
            <a:ext cx="1371600" cy="3810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 smtClean="0">
                <a:solidFill>
                  <a:schemeClr val="tx1"/>
                </a:solidFill>
              </a:rPr>
              <a:t>ownerNO*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35325" name="Line 125"/>
          <p:cNvSpPr>
            <a:spLocks noChangeShapeType="1"/>
          </p:cNvSpPr>
          <p:nvPr/>
        </p:nvSpPr>
        <p:spPr bwMode="auto">
          <a:xfrm flipV="1">
            <a:off x="3581400" y="2743200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000" smtClean="0"/>
              <a:t>A summary of the 3NF relation derived from ClientRental relation</a:t>
            </a:r>
            <a:endParaRPr lang="en-GB" sz="2000"/>
          </a:p>
        </p:txBody>
      </p:sp>
      <p:sp>
        <p:nvSpPr>
          <p:cNvPr id="47" name="Oval 106"/>
          <p:cNvSpPr>
            <a:spLocks noChangeArrowheads="1"/>
          </p:cNvSpPr>
          <p:nvPr/>
        </p:nvSpPr>
        <p:spPr bwMode="auto">
          <a:xfrm>
            <a:off x="7861300" y="3124200"/>
            <a:ext cx="1219200" cy="3810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 u="sng" dirty="0" err="1" smtClean="0">
                <a:solidFill>
                  <a:schemeClr val="tx1"/>
                </a:solidFill>
              </a:rPr>
              <a:t>houseNO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48" name="Oval 106"/>
          <p:cNvSpPr>
            <a:spLocks noChangeArrowheads="1"/>
          </p:cNvSpPr>
          <p:nvPr/>
        </p:nvSpPr>
        <p:spPr bwMode="auto">
          <a:xfrm>
            <a:off x="3009900" y="2159000"/>
            <a:ext cx="457200" cy="381000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 smtClean="0">
                <a:solidFill>
                  <a:schemeClr val="tx1"/>
                </a:solidFill>
              </a:rPr>
              <a:t>1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9" name="Oval 106"/>
          <p:cNvSpPr>
            <a:spLocks noChangeArrowheads="1"/>
          </p:cNvSpPr>
          <p:nvPr/>
        </p:nvSpPr>
        <p:spPr bwMode="auto">
          <a:xfrm>
            <a:off x="3517900" y="2146300"/>
            <a:ext cx="457200" cy="381000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 smtClean="0">
                <a:solidFill>
                  <a:schemeClr val="tx1"/>
                </a:solidFill>
              </a:rPr>
              <a:t>M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0" name="Oval 106"/>
          <p:cNvSpPr>
            <a:spLocks noChangeArrowheads="1"/>
          </p:cNvSpPr>
          <p:nvPr/>
        </p:nvSpPr>
        <p:spPr bwMode="auto">
          <a:xfrm>
            <a:off x="5664200" y="2146300"/>
            <a:ext cx="457200" cy="381000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 smtClean="0">
                <a:solidFill>
                  <a:schemeClr val="tx1"/>
                </a:solidFill>
              </a:rPr>
              <a:t>1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1" name="Oval 106"/>
          <p:cNvSpPr>
            <a:spLocks noChangeArrowheads="1"/>
          </p:cNvSpPr>
          <p:nvPr/>
        </p:nvSpPr>
        <p:spPr bwMode="auto">
          <a:xfrm>
            <a:off x="6578600" y="4699000"/>
            <a:ext cx="457200" cy="381000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 smtClean="0">
                <a:solidFill>
                  <a:schemeClr val="tx1"/>
                </a:solidFill>
              </a:rPr>
              <a:t>1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2" name="Oval 106"/>
          <p:cNvSpPr>
            <a:spLocks noChangeArrowheads="1"/>
          </p:cNvSpPr>
          <p:nvPr/>
        </p:nvSpPr>
        <p:spPr bwMode="auto">
          <a:xfrm>
            <a:off x="6565900" y="2590800"/>
            <a:ext cx="457200" cy="381000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1400" smtClean="0">
                <a:solidFill>
                  <a:schemeClr val="tx1"/>
                </a:solidFill>
              </a:rPr>
              <a:t>M</a:t>
            </a: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130"/>
          <p:cNvSpPr txBox="1">
            <a:spLocks noChangeArrowheads="1"/>
          </p:cNvSpPr>
          <p:nvPr/>
        </p:nvSpPr>
        <p:spPr bwMode="auto">
          <a:xfrm>
            <a:off x="0" y="5246688"/>
            <a:ext cx="7620000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clientNO</a:t>
            </a:r>
            <a:r>
              <a:rPr lang="en-US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cNAME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RENTAL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clientNO</a:t>
            </a:r>
            <a:r>
              <a:rPr lang="en-US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houseNO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rentSTART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rentFINISH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	(</a:t>
            </a:r>
            <a:r>
              <a:rPr lang="en-US" sz="14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houseNO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houseADD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rent,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ownerNO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*)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OWNER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ownerNO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oNAME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63D56-D7DD-45D1-AD77-F0FC11AA81C8}" type="slidenum">
              <a:rPr lang="en-US"/>
              <a:pPr/>
              <a:t>38</a:t>
            </a:fld>
            <a:endParaRPr lang="en-US"/>
          </a:p>
        </p:txBody>
      </p:sp>
      <p:sp>
        <p:nvSpPr>
          <p:cNvPr id="4331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z="2100" u="sng">
                <a:cs typeface="Times New Roman" pitchFamily="18" charset="0"/>
              </a:rPr>
              <a:t>Unnormalized Form (UNF)</a:t>
            </a:r>
          </a:p>
          <a:p>
            <a:pPr lvl="1" algn="just">
              <a:lnSpc>
                <a:spcPct val="90000"/>
              </a:lnSpc>
            </a:pPr>
            <a:r>
              <a:rPr lang="en-US" sz="2100">
                <a:cs typeface="Times New Roman" pitchFamily="18" charset="0"/>
              </a:rPr>
              <a:t>A table/relation that contains one or more repeating groups.</a:t>
            </a:r>
          </a:p>
          <a:p>
            <a:pPr lvl="1" algn="just">
              <a:lnSpc>
                <a:spcPct val="90000"/>
              </a:lnSpc>
            </a:pPr>
            <a:endParaRPr lang="en-US" sz="21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100" u="sng"/>
              <a:t>Second Normal Form (1NF)</a:t>
            </a:r>
            <a:r>
              <a:rPr lang="en-US" sz="2100"/>
              <a:t> </a:t>
            </a:r>
          </a:p>
          <a:p>
            <a:pPr lvl="1" algn="just">
              <a:lnSpc>
                <a:spcPct val="90000"/>
              </a:lnSpc>
            </a:pPr>
            <a:r>
              <a:rPr lang="en-GB" sz="2100"/>
              <a:t>A relation that is in 1NF and every  non-primary-key attribute is fully  functionally dependent on the primary key.</a:t>
            </a:r>
            <a:endParaRPr lang="en-US" sz="2100"/>
          </a:p>
          <a:p>
            <a:pPr algn="just">
              <a:lnSpc>
                <a:spcPct val="90000"/>
              </a:lnSpc>
            </a:pPr>
            <a:endParaRPr lang="en-US" sz="210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100" u="sng">
                <a:cs typeface="Times New Roman" pitchFamily="18" charset="0"/>
              </a:rPr>
              <a:t>Second normal form (2NF)</a:t>
            </a:r>
            <a:endParaRPr lang="en-GB" sz="2100" u="sng"/>
          </a:p>
          <a:p>
            <a:pPr lvl="1" algn="just">
              <a:lnSpc>
                <a:spcPct val="90000"/>
              </a:lnSpc>
            </a:pPr>
            <a:r>
              <a:rPr lang="en-US" sz="2100">
                <a:cs typeface="Times New Roman" pitchFamily="18" charset="0"/>
              </a:rPr>
              <a:t>A relation that is in first normal form and every non-primary-key attribute is fully functionally dependent on </a:t>
            </a:r>
            <a:r>
              <a:rPr lang="en-US" sz="2100" i="1">
                <a:cs typeface="Times New Roman" pitchFamily="18" charset="0"/>
              </a:rPr>
              <a:t>any</a:t>
            </a:r>
            <a:r>
              <a:rPr lang="en-US" sz="2100">
                <a:cs typeface="Times New Roman" pitchFamily="18" charset="0"/>
              </a:rPr>
              <a:t> </a:t>
            </a:r>
            <a:r>
              <a:rPr lang="en-US" sz="2100" i="1">
                <a:cs typeface="Times New Roman" pitchFamily="18" charset="0"/>
              </a:rPr>
              <a:t>candidate key</a:t>
            </a:r>
            <a:r>
              <a:rPr lang="en-US" sz="2100">
                <a:cs typeface="Times New Roman" pitchFamily="18" charset="0"/>
              </a:rPr>
              <a:t>.</a:t>
            </a:r>
          </a:p>
          <a:p>
            <a:pPr lvl="1" algn="just">
              <a:lnSpc>
                <a:spcPct val="90000"/>
              </a:lnSpc>
            </a:pPr>
            <a:endParaRPr lang="en-GB" sz="2100"/>
          </a:p>
          <a:p>
            <a:pPr algn="just">
              <a:lnSpc>
                <a:spcPct val="90000"/>
              </a:lnSpc>
            </a:pPr>
            <a:r>
              <a:rPr lang="en-US" sz="2100" u="sng">
                <a:cs typeface="Times New Roman" pitchFamily="18" charset="0"/>
              </a:rPr>
              <a:t>Third normal form (3NF)</a:t>
            </a:r>
          </a:p>
          <a:p>
            <a:pPr lvl="1" algn="just">
              <a:lnSpc>
                <a:spcPct val="90000"/>
              </a:lnSpc>
            </a:pPr>
            <a:r>
              <a:rPr lang="en-US" sz="2100">
                <a:cs typeface="Times New Roman" pitchFamily="18" charset="0"/>
              </a:rPr>
              <a:t>A relation that is in first and second normal form and in which no non-primary-key attribute is transitively dependent on </a:t>
            </a:r>
            <a:r>
              <a:rPr lang="en-US" sz="2100" i="1">
                <a:cs typeface="Times New Roman" pitchFamily="18" charset="0"/>
              </a:rPr>
              <a:t>any candidate key</a:t>
            </a:r>
            <a:r>
              <a:rPr lang="en-US" sz="2100"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General Definations of UNF, 1NF, 2NF &amp; 3NF</a:t>
            </a:r>
            <a:endParaRPr lang="en-GB" sz="2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First Normal Form (1NF)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BE63ACE-2950-4CB5-9F5D-FC7A6B9C9CC2}" type="slidenum">
              <a:rPr lang="en-US"/>
              <a:pPr/>
              <a:t>4</a:t>
            </a:fld>
            <a:endParaRPr lang="en-US"/>
          </a:p>
        </p:txBody>
      </p:sp>
      <p:sp>
        <p:nvSpPr>
          <p:cNvPr id="3768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8229600" cy="5029200"/>
          </a:xfrm>
          <a:noFill/>
          <a:ln/>
        </p:spPr>
        <p:txBody>
          <a:bodyPr lIns="90488" tIns="44450" rIns="90488" bIns="44450"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2000" dirty="0"/>
              <a:t>A relation is in 1NF if every attribute for every </a:t>
            </a:r>
            <a:r>
              <a:rPr lang="en-GB" sz="2000" dirty="0" err="1"/>
              <a:t>tuple</a:t>
            </a:r>
            <a:r>
              <a:rPr lang="en-GB" sz="2000" dirty="0"/>
              <a:t> have a value and domain for each attribute can not be simplified anymore.</a:t>
            </a:r>
          </a:p>
          <a:p>
            <a:endParaRPr lang="en-GB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1405116"/>
            <a:ext cx="8382000" cy="12618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</a:pPr>
            <a:endParaRPr lang="en-US" dirty="0" smtClean="0">
              <a:solidFill>
                <a:srgbClr val="CC0099"/>
              </a:solidFill>
            </a:endParaRPr>
          </a:p>
          <a:p>
            <a:pPr indent="-342900" algn="l">
              <a:spcBef>
                <a:spcPts val="0"/>
              </a:spcBef>
            </a:pPr>
            <a:r>
              <a:rPr lang="en-US" sz="2000" dirty="0" smtClean="0">
                <a:solidFill>
                  <a:srgbClr val="CC0099"/>
                </a:solidFill>
              </a:rPr>
              <a:t>First Normal Form	= </a:t>
            </a:r>
            <a:r>
              <a:rPr lang="en-GB" sz="2000" b="0" dirty="0" smtClean="0">
                <a:solidFill>
                  <a:srgbClr val="CC0099"/>
                </a:solidFill>
              </a:rPr>
              <a:t>A relation in which the intersection of each row </a:t>
            </a:r>
            <a:r>
              <a:rPr lang="en-GB" sz="2000" dirty="0" smtClean="0">
                <a:solidFill>
                  <a:srgbClr val="CC0099"/>
                </a:solidFill>
              </a:rPr>
              <a:t>1NF</a:t>
            </a:r>
            <a:r>
              <a:rPr lang="en-GB" sz="2000" b="0" dirty="0" smtClean="0">
                <a:solidFill>
                  <a:srgbClr val="CC0099"/>
                </a:solidFill>
              </a:rPr>
              <a:t>			   and column contains one and only one value.</a:t>
            </a:r>
            <a:endParaRPr lang="en-US" sz="2000" b="0" dirty="0" smtClean="0">
              <a:solidFill>
                <a:srgbClr val="CC0099"/>
              </a:solidFill>
            </a:endParaRPr>
          </a:p>
          <a:p>
            <a:pPr indent="-342900" algn="l">
              <a:spcBef>
                <a:spcPts val="0"/>
              </a:spcBef>
            </a:pPr>
            <a:endParaRPr lang="en-US" b="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smtClean="0"/>
              <a:t>Chapter 5: Normalization Of Database Tables</a:t>
            </a:r>
            <a:br>
              <a:rPr lang="en-US" smtClean="0"/>
            </a:br>
            <a:r>
              <a:rPr lang="en-US" sz="2400" smtClean="0"/>
              <a:t>5.3 The Normalization Process: UNF </a:t>
            </a:r>
            <a:r>
              <a:rPr lang="en-US" sz="2400" smtClean="0">
                <a:sym typeface="Wingdings" pitchFamily="2" charset="2"/>
              </a:rPr>
              <a:t> </a:t>
            </a:r>
            <a:r>
              <a:rPr lang="en-US" sz="2400" smtClean="0"/>
              <a:t>1NF</a:t>
            </a:r>
            <a:endParaRPr lang="en-GB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AD70717-2248-4077-9BF3-7A1A9CB018B1}" type="slidenum">
              <a:rPr lang="en-US"/>
              <a:pPr/>
              <a:t>5</a:t>
            </a:fld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GB" dirty="0"/>
              <a:t>Nominate an attribute or group of attributes to act as the key for the </a:t>
            </a:r>
            <a:r>
              <a:rPr lang="en-GB" dirty="0" err="1"/>
              <a:t>unnormalized</a:t>
            </a:r>
            <a:r>
              <a:rPr lang="en-GB" dirty="0"/>
              <a:t> table.</a:t>
            </a:r>
          </a:p>
          <a:p>
            <a:r>
              <a:rPr lang="en-GB" dirty="0" smtClean="0"/>
              <a:t>Identify </a:t>
            </a:r>
            <a:r>
              <a:rPr lang="en-GB" dirty="0"/>
              <a:t>the repeating group(s) in the </a:t>
            </a:r>
            <a:r>
              <a:rPr lang="en-GB" dirty="0" err="1"/>
              <a:t>unnormalized</a:t>
            </a:r>
            <a:r>
              <a:rPr lang="en-GB" dirty="0"/>
              <a:t> table which repeats for the key attribute(s</a:t>
            </a:r>
            <a:r>
              <a:rPr lang="en-GB" dirty="0" smtClean="0"/>
              <a:t>).</a:t>
            </a:r>
          </a:p>
          <a:p>
            <a:endParaRPr lang="en-GB" dirty="0" smtClean="0"/>
          </a:p>
          <a:p>
            <a:r>
              <a:rPr lang="en-GB" b="1" u="sng" dirty="0" smtClean="0"/>
              <a:t>Remove the repeating group:</a:t>
            </a:r>
          </a:p>
          <a:p>
            <a:pPr lvl="1" algn="just"/>
            <a:r>
              <a:rPr lang="en-GB" dirty="0" smtClean="0"/>
              <a:t>Entering appropriate data into the empty columns of rows containing the repeating data</a:t>
            </a:r>
          </a:p>
          <a:p>
            <a:pPr lvl="2" algn="just"/>
            <a:r>
              <a:rPr lang="en-GB" sz="1800" dirty="0" smtClean="0"/>
              <a:t>Fill the blanks by duplicating the non repeating data, where required.</a:t>
            </a:r>
          </a:p>
          <a:p>
            <a:pPr lvl="2" algn="just"/>
            <a:r>
              <a:rPr lang="en-GB" sz="1800" dirty="0" smtClean="0"/>
              <a:t>This approach is commonly referred as </a:t>
            </a:r>
            <a:r>
              <a:rPr lang="en-GB" sz="1800" b="1" i="1" dirty="0" smtClean="0">
                <a:solidFill>
                  <a:srgbClr val="FF0000"/>
                </a:solidFill>
              </a:rPr>
              <a:t>”flattening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b="1" i="1" dirty="0" smtClean="0">
                <a:solidFill>
                  <a:srgbClr val="FF0000"/>
                </a:solidFill>
              </a:rPr>
              <a:t>table</a:t>
            </a:r>
            <a:r>
              <a:rPr lang="en-GB" sz="1800" b="1" i="1" dirty="0" smtClean="0">
                <a:solidFill>
                  <a:srgbClr val="FF0000"/>
                </a:solidFill>
                <a:latin typeface="Times New Roman"/>
              </a:rPr>
              <a:t>”</a:t>
            </a:r>
            <a:r>
              <a:rPr lang="en-GB" sz="1800" b="1" i="1" dirty="0" smtClean="0">
                <a:solidFill>
                  <a:srgbClr val="FF0000"/>
                </a:solidFill>
              </a:rPr>
              <a:t>.</a:t>
            </a:r>
          </a:p>
          <a:p>
            <a:pPr lvl="2" algn="just"/>
            <a:r>
              <a:rPr lang="en-GB" sz="1800" dirty="0" smtClean="0"/>
              <a:t>This approach will produce redundancy in a relationship, but it can be eliminated in higher normalization process.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353-45B4-4EE7-9F39-C3E5C8D1432F}" type="slidenum">
              <a:rPr lang="en-US"/>
              <a:pPr/>
              <a:t>6</a:t>
            </a:fld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79" y="2040470"/>
            <a:ext cx="6577041" cy="3675584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dirty="0" smtClean="0"/>
              <a:t>Chapter 5: Normalization Of Database Tables</a:t>
            </a:r>
            <a:br>
              <a:rPr lang="en-US" dirty="0" smtClean="0"/>
            </a:br>
            <a:r>
              <a:rPr lang="en-US" sz="2400" dirty="0" smtClean="0"/>
              <a:t>5.3 The Normalization Process: UNF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2NF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8109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353-45B4-4EE7-9F39-C3E5C8D1432F}" type="slidenum">
              <a:rPr lang="en-US"/>
              <a:pPr/>
              <a:t>7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dirty="0" smtClean="0"/>
              <a:t>Chapter 5: Normalization Of Database Tables</a:t>
            </a:r>
            <a:br>
              <a:rPr lang="en-US" dirty="0" smtClean="0"/>
            </a:br>
            <a:r>
              <a:rPr lang="en-US" sz="2400" dirty="0" smtClean="0"/>
              <a:t>5.3 The Normalization Process: UNF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2NF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3" y="1696075"/>
            <a:ext cx="7777854" cy="4364375"/>
          </a:xfrm>
        </p:spPr>
      </p:pic>
    </p:spTree>
    <p:extLst>
      <p:ext uri="{BB962C8B-B14F-4D97-AF65-F5344CB8AC3E}">
        <p14:creationId xmlns:p14="http://schemas.microsoft.com/office/powerpoint/2010/main" val="3541123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353-45B4-4EE7-9F39-C3E5C8D1432F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dirty="0" smtClean="0"/>
              <a:t>Chapter 5: Normalization Of Database Tables</a:t>
            </a:r>
            <a:br>
              <a:rPr lang="en-US" dirty="0" smtClean="0"/>
            </a:br>
            <a:r>
              <a:rPr lang="en-US" sz="2400" dirty="0" smtClean="0"/>
              <a:t>5.3 The Normalization Process: UNF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2NF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8" y="1696075"/>
            <a:ext cx="7844904" cy="4364375"/>
          </a:xfrm>
        </p:spPr>
      </p:pic>
    </p:spTree>
    <p:extLst>
      <p:ext uri="{BB962C8B-B14F-4D97-AF65-F5344CB8AC3E}">
        <p14:creationId xmlns:p14="http://schemas.microsoft.com/office/powerpoint/2010/main" val="2499239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E353-45B4-4EE7-9F39-C3E5C8D1432F}" type="slidenum">
              <a:rPr lang="en-US"/>
              <a:pPr/>
              <a:t>9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US" dirty="0" smtClean="0"/>
              <a:t>Chapter 5: Normalization Of Database Tables</a:t>
            </a:r>
            <a:br>
              <a:rPr lang="en-US" dirty="0" smtClean="0"/>
            </a:br>
            <a:r>
              <a:rPr lang="en-US" sz="2400" dirty="0" smtClean="0"/>
              <a:t>5.3 The Normalization Process: UNF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2NF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750" t="24491" r="66250" b="64400"/>
          <a:stretch>
            <a:fillRect/>
          </a:stretch>
        </p:blipFill>
        <p:spPr bwMode="auto">
          <a:xfrm>
            <a:off x="7471954" y="133350"/>
            <a:ext cx="167204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19" y="1600200"/>
            <a:ext cx="6770761" cy="4556125"/>
          </a:xfrm>
        </p:spPr>
      </p:pic>
    </p:spTree>
    <p:extLst>
      <p:ext uri="{BB962C8B-B14F-4D97-AF65-F5344CB8AC3E}">
        <p14:creationId xmlns:p14="http://schemas.microsoft.com/office/powerpoint/2010/main" val="2499239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882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Theme aLOT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882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8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_Themedbblank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Theme2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882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9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0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3_Theme aLOT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882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2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_Themedbblank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db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882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3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14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4_Theme aLOT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882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5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16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3_Themedbblank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eme aLOT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882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emedbblank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heme2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882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8199</TotalTime>
  <Words>2366</Words>
  <Application>Microsoft Office PowerPoint</Application>
  <PresentationFormat>On-screen Show (4:3)</PresentationFormat>
  <Paragraphs>937</Paragraphs>
  <Slides>38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28</vt:i4>
      </vt:variant>
      <vt:variant>
        <vt:lpstr>Slide Titles</vt:lpstr>
      </vt:variant>
      <vt:variant>
        <vt:i4>38</vt:i4>
      </vt:variant>
    </vt:vector>
  </HeadingPairs>
  <TitlesOfParts>
    <vt:vector size="66" baseType="lpstr">
      <vt:lpstr>Theme2</vt:lpstr>
      <vt:lpstr>1_Kontortema</vt:lpstr>
      <vt:lpstr>2_Kontortema</vt:lpstr>
      <vt:lpstr>1_Theme aLOT</vt:lpstr>
      <vt:lpstr>3_Kontortema</vt:lpstr>
      <vt:lpstr>4_Kontortema</vt:lpstr>
      <vt:lpstr>Themedbblank</vt:lpstr>
      <vt:lpstr>1_Theme2</vt:lpstr>
      <vt:lpstr>5_Kontortema</vt:lpstr>
      <vt:lpstr>6_Kontortema</vt:lpstr>
      <vt:lpstr>2_Theme aLOT</vt:lpstr>
      <vt:lpstr>7_Kontortema</vt:lpstr>
      <vt:lpstr>8_Kontortema</vt:lpstr>
      <vt:lpstr>1_Themedbblank</vt:lpstr>
      <vt:lpstr>2_Theme2</vt:lpstr>
      <vt:lpstr>9_Kontortema</vt:lpstr>
      <vt:lpstr>10_Kontortema</vt:lpstr>
      <vt:lpstr>3_Theme aLOT</vt:lpstr>
      <vt:lpstr>11_Kontortema</vt:lpstr>
      <vt:lpstr>12_Kontortema</vt:lpstr>
      <vt:lpstr>2_Themedbblank</vt:lpstr>
      <vt:lpstr>db</vt:lpstr>
      <vt:lpstr>13_Kontortema</vt:lpstr>
      <vt:lpstr>14_Kontortema</vt:lpstr>
      <vt:lpstr>4_Theme aLOT</vt:lpstr>
      <vt:lpstr>15_Kontortema</vt:lpstr>
      <vt:lpstr>16_Kontortema</vt:lpstr>
      <vt:lpstr>3_Themedbblank</vt:lpstr>
      <vt:lpstr>ITS232 Introduction To Database Management Systems </vt:lpstr>
      <vt:lpstr>Chapter 5: Normalization Of Database Tables Part 2: Normalization Process</vt:lpstr>
      <vt:lpstr>Chapter 5: Normalization Of Database Tables 5.3 The Normalization Process  </vt:lpstr>
      <vt:lpstr>Chapter 5: Normalization Of Database Tables 5.3 The Normalization Process: First Normal Form (1NF)</vt:lpstr>
      <vt:lpstr>Chapter 5: Normalization Of Database Tables 5.3 The Normalization Process: UNF  1NF</vt:lpstr>
      <vt:lpstr>Chapter 5: Normalization Of Database Tables 5.3 The Normalization Process: UNF  2NF</vt:lpstr>
      <vt:lpstr>Chapter 5: Normalization Of Database Tables 5.3 The Normalization Process: UNF  2NF</vt:lpstr>
      <vt:lpstr>Chapter 5: Normalization Of Database Tables 5.3 The Normalization Process: UNF  2NF</vt:lpstr>
      <vt:lpstr>Chapter 5: Normalization Of Database Tables 5.3 The Normalization Process: UNF  2NF</vt:lpstr>
      <vt:lpstr>Chapter 5: Normalization Of Database Tables 5.3 The Normalization Process: UNF  3NF</vt:lpstr>
      <vt:lpstr>Chapter 5: Normalization Of Database Tables 5.3 The Normalization Process: UNF  3NF</vt:lpstr>
      <vt:lpstr>Chapter 5: Normalization Of Database Tables 5.3 The Normalization Process: UNF  3NF</vt:lpstr>
      <vt:lpstr>Chapter 5: Normalization Of Database Tables 5.3 The Normalization Process: UNF  1NF</vt:lpstr>
      <vt:lpstr>Chapter 5: Normalization Of Database Tables 5.3 The Normalization Process: UNF  1NF</vt:lpstr>
      <vt:lpstr>Chapter 5: Normalization Of Database Tables 5.3 The Normalization Process: UNF  1NF</vt:lpstr>
      <vt:lpstr>Chapter 5: Normalization Of Database Tables 5.3 The Normalization Process: UNF  1NF</vt:lpstr>
      <vt:lpstr>Chapter 5: Normalization Of Database Tables 5.3 The Normalization Process: UNF  1NF</vt:lpstr>
      <vt:lpstr>Chapter 5: Normalization Of Database Tables 5.3 The Normalization Process: UNF  1NF</vt:lpstr>
      <vt:lpstr>Chapter 5: Normalization Of Database Tables The decomposition of the ClientRental UNF  2NF</vt:lpstr>
      <vt:lpstr>Chapter 5: Normalization Of Database Tables 5.3 The Normalization Process: Second Normal Form (2NF)</vt:lpstr>
      <vt:lpstr>Chapter 5: Normalization Of Database Tables 5.3 The Normalization Process: 1NF  2NF</vt:lpstr>
      <vt:lpstr>Chapter 5: Normalization Of Database Tables 5.3 The Normalization Process: 1NF  2NF</vt:lpstr>
      <vt:lpstr>Chapter 5: Normalization Of Database Tables 5.3 The Normalization Process: 1NF  2NF</vt:lpstr>
      <vt:lpstr>Chapter 5: Normalization Of Database Tables 5.3 The Normalization Process: 1NF  2NF</vt:lpstr>
      <vt:lpstr>Chapter 5: Normalization Of Database Tables 5.3 The Normalization Process: 1NF  2NF</vt:lpstr>
      <vt:lpstr>Chapter 5: Normalization Of Database Tables 5.3 The Normalization Process: 1NF  2NF</vt:lpstr>
      <vt:lpstr>Chapter 5: Normalization Of Database Tables The decomposition of the ClientRental UNF  2NF</vt:lpstr>
      <vt:lpstr>Chapter 5: Normalization Of Database Tables 5.3 The Normalization Process: Third Normal Form (3NF)</vt:lpstr>
      <vt:lpstr>Chapter 5: Normalization Of Database Tables 5.3 The Normalization Process: 2NF  3NF</vt:lpstr>
      <vt:lpstr>Chapter 5: Normalization Of Database Tables 5.3 The Normalization Process: 2NF  3NF</vt:lpstr>
      <vt:lpstr>Chapter 5: Normalization Of Database Tables 5.3 The Normalization Process: 2NF  3NF</vt:lpstr>
      <vt:lpstr>Chapter 5: Normalization Of Database Tables 5.3 The Normalization Process: 2NF  3NF</vt:lpstr>
      <vt:lpstr>Chapter 5: Normalization Of Database Tables 5.3 The Normalization Process: 2NF  3NF</vt:lpstr>
      <vt:lpstr>Chapter 5: Normalization Of Database Tables The decomposition of the ClientRental UNF  3NF</vt:lpstr>
      <vt:lpstr>Chapter 5: Normalization Of Database Tables The decomposition of the ClientRental 1NF  3NF</vt:lpstr>
      <vt:lpstr>Chapter 5: Normalization Of Database Tables A summary of the 3NF relation derived from ClientRental relation</vt:lpstr>
      <vt:lpstr>Chapter 5: Normalization Of Database Tables A summary of the 3NF relation derived from ClientRental relation</vt:lpstr>
      <vt:lpstr>Chapter 5: Normalization Of Database Tables General Definations of UNF, 1NF, 2NF &amp; 3NF</vt:lpstr>
    </vt:vector>
  </TitlesOfParts>
  <Company>... ... .. 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 baya</dc:creator>
  <cp:lastModifiedBy>Eizan Aziz</cp:lastModifiedBy>
  <cp:revision>205</cp:revision>
  <dcterms:created xsi:type="dcterms:W3CDTF">2006-10-24T00:04:08Z</dcterms:created>
  <dcterms:modified xsi:type="dcterms:W3CDTF">2012-08-28T04:25:52Z</dcterms:modified>
</cp:coreProperties>
</file>